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Poppins" panose="00000500000000000000" pitchFamily="2" charset="0"/>
      <p:regular r:id="rId13"/>
    </p:embeddedFont>
    <p:embeddedFont>
      <p:font typeface="Poppins Bold" panose="00000800000000000000" charset="0"/>
      <p:regular r:id="rId14"/>
    </p:embeddedFont>
    <p:embeddedFont>
      <p:font typeface="Poppins Medium" panose="000006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9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ard" userId="c9593dc3-c7aa-467b-9d95-2ecca243a073" providerId="ADAL" clId="{12331FE3-712E-4920-9572-E6772D3988EC}"/>
    <pc:docChg chg="custSel modSld">
      <pc:chgData name="Richard Ballard" userId="c9593dc3-c7aa-467b-9d95-2ecca243a073" providerId="ADAL" clId="{12331FE3-712E-4920-9572-E6772D3988EC}" dt="2025-05-28T16:59:45.108" v="390" actId="207"/>
      <pc:docMkLst>
        <pc:docMk/>
      </pc:docMkLst>
      <pc:sldChg chg="modSp mod">
        <pc:chgData name="Richard Ballard" userId="c9593dc3-c7aa-467b-9d95-2ecca243a073" providerId="ADAL" clId="{12331FE3-712E-4920-9572-E6772D3988EC}" dt="2025-05-28T16:59:45.108" v="390" actId="207"/>
        <pc:sldMkLst>
          <pc:docMk/>
          <pc:sldMk cId="0" sldId="263"/>
        </pc:sldMkLst>
        <pc:spChg chg="mod">
          <ac:chgData name="Richard Ballard" userId="c9593dc3-c7aa-467b-9d95-2ecca243a073" providerId="ADAL" clId="{12331FE3-712E-4920-9572-E6772D3988EC}" dt="2025-05-28T16:59:45.108" v="390" actId="207"/>
          <ac:spMkLst>
            <pc:docMk/>
            <pc:sldMk cId="0" sldId="263"/>
            <ac:spMk id="19" creationId="{00000000-0000-0000-0000-000000000000}"/>
          </ac:spMkLst>
        </pc:spChg>
      </pc:sldChg>
    </pc:docChg>
  </pc:docChgLst>
  <pc:docChgLst>
    <pc:chgData name="Richard Ballard" userId="c9593dc3-c7aa-467b-9d95-2ecca243a073" providerId="ADAL" clId="{266B983E-7FC1-4EB0-88FC-D4CAD608FA35}"/>
    <pc:docChg chg="modShowInfo">
      <pc:chgData name="Richard Ballard" userId="c9593dc3-c7aa-467b-9d95-2ecca243a073" providerId="ADAL" clId="{266B983E-7FC1-4EB0-88FC-D4CAD608FA35}" dt="2025-03-26T18:28:52.259" v="0" actId="2744"/>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7.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7.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7.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9.jpeg"/><Relationship Id="rId7" Type="http://schemas.openxmlformats.org/officeDocument/2006/relationships/image" Target="../media/image21.svg"/><Relationship Id="rId12" Type="http://schemas.openxmlformats.org/officeDocument/2006/relationships/image" Target="../media/image2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4.jpeg"/><Relationship Id="rId7" Type="http://schemas.openxmlformats.org/officeDocument/2006/relationships/image" Target="../media/image21.svg"/><Relationship Id="rId12" Type="http://schemas.openxmlformats.org/officeDocument/2006/relationships/image" Target="../media/image2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7.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4.jpeg"/><Relationship Id="rId7" Type="http://schemas.openxmlformats.org/officeDocument/2006/relationships/image" Target="../media/image21.svg"/><Relationship Id="rId12" Type="http://schemas.openxmlformats.org/officeDocument/2006/relationships/image" Target="../media/image23.svg"/><Relationship Id="rId17" Type="http://schemas.openxmlformats.org/officeDocument/2006/relationships/hyperlink" Target="https://filsonhistorical.org/revert/" TargetMode="External"/><Relationship Id="rId2" Type="http://schemas.openxmlformats.org/officeDocument/2006/relationships/image" Target="../media/image1.jpeg"/><Relationship Id="rId16" Type="http://schemas.openxmlformats.org/officeDocument/2006/relationships/hyperlink" Target="https://www.apprisen.com/services/#services" TargetMode="Externa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hyperlink" Target="https://portal.neighborlysoftware.com/LOUTRUSTFUND/Participant" TargetMode="External"/><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5.jpeg"/><Relationship Id="rId7" Type="http://schemas.openxmlformats.org/officeDocument/2006/relationships/image" Target="../media/image21.svg"/><Relationship Id="rId12" Type="http://schemas.openxmlformats.org/officeDocument/2006/relationships/image" Target="../media/image2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6.jpeg"/><Relationship Id="rId7" Type="http://schemas.openxmlformats.org/officeDocument/2006/relationships/image" Target="../media/image21.svg"/><Relationship Id="rId12" Type="http://schemas.openxmlformats.org/officeDocument/2006/relationships/image" Target="../media/image2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5122" y="-452370"/>
            <a:ext cx="17172878" cy="10885868"/>
            <a:chOff x="0" y="0"/>
            <a:chExt cx="22897171" cy="14514491"/>
          </a:xfrm>
        </p:grpSpPr>
        <p:sp>
          <p:nvSpPr>
            <p:cNvPr id="3" name="Freeform 3"/>
            <p:cNvSpPr/>
            <p:nvPr/>
          </p:nvSpPr>
          <p:spPr>
            <a:xfrm>
              <a:off x="0" y="0"/>
              <a:ext cx="22897212" cy="14514449"/>
            </a:xfrm>
            <a:custGeom>
              <a:avLst/>
              <a:gdLst/>
              <a:ahLst/>
              <a:cxnLst/>
              <a:rect l="l" t="t" r="r" b="b"/>
              <a:pathLst>
                <a:path w="22897212" h="14514449">
                  <a:moveTo>
                    <a:pt x="0" y="0"/>
                  </a:moveTo>
                  <a:lnTo>
                    <a:pt x="22897212" y="0"/>
                  </a:lnTo>
                  <a:lnTo>
                    <a:pt x="22897212" y="14514449"/>
                  </a:lnTo>
                  <a:lnTo>
                    <a:pt x="0" y="14514449"/>
                  </a:lnTo>
                  <a:lnTo>
                    <a:pt x="0" y="0"/>
                  </a:lnTo>
                  <a:close/>
                </a:path>
              </a:pathLst>
            </a:custGeom>
            <a:blipFill>
              <a:blip r:embed="rId2"/>
              <a:stretch>
                <a:fillRect l="-11854" r="-11854"/>
              </a:stretch>
            </a:blipFill>
          </p:spPr>
          <p:txBody>
            <a:bodyPr/>
            <a:lstStyle/>
            <a:p>
              <a:endParaRPr lang="en-US"/>
            </a:p>
          </p:txBody>
        </p:sp>
      </p:grpSp>
      <p:grpSp>
        <p:nvGrpSpPr>
          <p:cNvPr id="4" name="Group 4"/>
          <p:cNvGrpSpPr/>
          <p:nvPr/>
        </p:nvGrpSpPr>
        <p:grpSpPr>
          <a:xfrm>
            <a:off x="0" y="0"/>
            <a:ext cx="7863048" cy="10288724"/>
            <a:chOff x="0" y="0"/>
            <a:chExt cx="10484065" cy="13718299"/>
          </a:xfrm>
        </p:grpSpPr>
        <p:sp>
          <p:nvSpPr>
            <p:cNvPr id="5" name="Freeform 5"/>
            <p:cNvSpPr/>
            <p:nvPr/>
          </p:nvSpPr>
          <p:spPr>
            <a:xfrm>
              <a:off x="0" y="0"/>
              <a:ext cx="10483977" cy="13718287"/>
            </a:xfrm>
            <a:custGeom>
              <a:avLst/>
              <a:gdLst/>
              <a:ahLst/>
              <a:cxnLst/>
              <a:rect l="l" t="t" r="r" b="b"/>
              <a:pathLst>
                <a:path w="10483977" h="13718287">
                  <a:moveTo>
                    <a:pt x="0" y="0"/>
                  </a:moveTo>
                  <a:lnTo>
                    <a:pt x="0" y="13718287"/>
                  </a:lnTo>
                  <a:lnTo>
                    <a:pt x="5760847" y="13718287"/>
                  </a:lnTo>
                  <a:lnTo>
                    <a:pt x="10483977" y="5627498"/>
                  </a:lnTo>
                  <a:lnTo>
                    <a:pt x="7223379" y="0"/>
                  </a:lnTo>
                  <a:close/>
                </a:path>
              </a:pathLst>
            </a:custGeom>
            <a:blipFill>
              <a:blip r:embed="rId3"/>
              <a:stretch>
                <a:fillRect l="-48137" r="-48138"/>
              </a:stretch>
            </a:blipFill>
          </p:spPr>
          <p:txBody>
            <a:bodyPr/>
            <a:lstStyle/>
            <a:p>
              <a:endParaRPr lang="en-US"/>
            </a:p>
          </p:txBody>
        </p:sp>
      </p:grpSp>
      <p:sp>
        <p:nvSpPr>
          <p:cNvPr id="6" name="Freeform 6"/>
          <p:cNvSpPr/>
          <p:nvPr/>
        </p:nvSpPr>
        <p:spPr>
          <a:xfrm>
            <a:off x="5087173" y="7548352"/>
            <a:ext cx="4607184" cy="3967560"/>
          </a:xfrm>
          <a:custGeom>
            <a:avLst/>
            <a:gdLst/>
            <a:ahLst/>
            <a:cxnLst/>
            <a:rect l="l" t="t" r="r" b="b"/>
            <a:pathLst>
              <a:path w="4607184" h="3967560">
                <a:moveTo>
                  <a:pt x="0" y="0"/>
                </a:moveTo>
                <a:lnTo>
                  <a:pt x="4607184" y="0"/>
                </a:lnTo>
                <a:lnTo>
                  <a:pt x="4607184" y="3967560"/>
                </a:lnTo>
                <a:lnTo>
                  <a:pt x="0" y="396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062660" y="-3199575"/>
            <a:ext cx="5650747" cy="7651819"/>
          </a:xfrm>
          <a:custGeom>
            <a:avLst/>
            <a:gdLst/>
            <a:ahLst/>
            <a:cxnLst/>
            <a:rect l="l" t="t" r="r" b="b"/>
            <a:pathLst>
              <a:path w="5650747" h="7651819">
                <a:moveTo>
                  <a:pt x="0" y="0"/>
                </a:moveTo>
                <a:lnTo>
                  <a:pt x="5650748" y="0"/>
                </a:lnTo>
                <a:lnTo>
                  <a:pt x="5650748" y="7651819"/>
                </a:lnTo>
                <a:lnTo>
                  <a:pt x="0" y="7651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3600297">
            <a:off x="4315847" y="8570910"/>
            <a:ext cx="5220576" cy="247977"/>
            <a:chOff x="0" y="0"/>
            <a:chExt cx="6960768" cy="330636"/>
          </a:xfrm>
        </p:grpSpPr>
        <p:sp>
          <p:nvSpPr>
            <p:cNvPr id="9" name="Freeform 9"/>
            <p:cNvSpPr/>
            <p:nvPr/>
          </p:nvSpPr>
          <p:spPr>
            <a:xfrm>
              <a:off x="0" y="0"/>
              <a:ext cx="6960743" cy="330581"/>
            </a:xfrm>
            <a:custGeom>
              <a:avLst/>
              <a:gdLst/>
              <a:ahLst/>
              <a:cxnLst/>
              <a:rect l="l" t="t" r="r" b="b"/>
              <a:pathLst>
                <a:path w="6960743" h="330581">
                  <a:moveTo>
                    <a:pt x="0" y="0"/>
                  </a:moveTo>
                  <a:lnTo>
                    <a:pt x="6960743" y="0"/>
                  </a:lnTo>
                  <a:lnTo>
                    <a:pt x="6960743" y="330581"/>
                  </a:lnTo>
                  <a:lnTo>
                    <a:pt x="0" y="330581"/>
                  </a:lnTo>
                  <a:lnTo>
                    <a:pt x="0" y="0"/>
                  </a:lnTo>
                  <a:close/>
                </a:path>
              </a:pathLst>
            </a:custGeom>
            <a:blipFill>
              <a:blip r:embed="rId8">
                <a:alphaModFix amt="47000"/>
              </a:blip>
              <a:stretch>
                <a:fillRect t="-1036" b="-1053"/>
              </a:stretch>
            </a:blipFill>
          </p:spPr>
          <p:txBody>
            <a:bodyPr/>
            <a:lstStyle/>
            <a:p>
              <a:endParaRPr lang="en-US"/>
            </a:p>
          </p:txBody>
        </p:sp>
      </p:grpSp>
      <p:grpSp>
        <p:nvGrpSpPr>
          <p:cNvPr id="10" name="Group 10"/>
          <p:cNvGrpSpPr/>
          <p:nvPr/>
        </p:nvGrpSpPr>
        <p:grpSpPr>
          <a:xfrm rot="-3600297">
            <a:off x="550217" y="6623939"/>
            <a:ext cx="11197501" cy="531881"/>
            <a:chOff x="0" y="0"/>
            <a:chExt cx="14930001" cy="709175"/>
          </a:xfrm>
        </p:grpSpPr>
        <p:sp>
          <p:nvSpPr>
            <p:cNvPr id="11" name="Freeform 11"/>
            <p:cNvSpPr/>
            <p:nvPr/>
          </p:nvSpPr>
          <p:spPr>
            <a:xfrm flipV="1">
              <a:off x="0" y="0"/>
              <a:ext cx="14929993" cy="709168"/>
            </a:xfrm>
            <a:custGeom>
              <a:avLst/>
              <a:gdLst/>
              <a:ahLst/>
              <a:cxnLst/>
              <a:rect l="l" t="t" r="r" b="b"/>
              <a:pathLst>
                <a:path w="14929993" h="709168">
                  <a:moveTo>
                    <a:pt x="0" y="709168"/>
                  </a:moveTo>
                  <a:lnTo>
                    <a:pt x="14929993" y="709168"/>
                  </a:lnTo>
                  <a:lnTo>
                    <a:pt x="14929993" y="0"/>
                  </a:lnTo>
                  <a:lnTo>
                    <a:pt x="0" y="0"/>
                  </a:lnTo>
                  <a:lnTo>
                    <a:pt x="0" y="709168"/>
                  </a:lnTo>
                  <a:close/>
                </a:path>
              </a:pathLst>
            </a:custGeom>
            <a:blipFill>
              <a:blip r:embed="rId8">
                <a:alphaModFix amt="47000"/>
              </a:blip>
              <a:stretch>
                <a:fillRect t="-1036" b="-1037"/>
              </a:stretch>
            </a:blipFill>
          </p:spPr>
          <p:txBody>
            <a:bodyPr/>
            <a:lstStyle/>
            <a:p>
              <a:endParaRPr lang="en-US"/>
            </a:p>
          </p:txBody>
        </p:sp>
      </p:grpSp>
      <p:sp>
        <p:nvSpPr>
          <p:cNvPr id="12" name="Freeform 12"/>
          <p:cNvSpPr/>
          <p:nvPr/>
        </p:nvSpPr>
        <p:spPr>
          <a:xfrm>
            <a:off x="3397415" y="3694648"/>
            <a:ext cx="6156017" cy="9791928"/>
          </a:xfrm>
          <a:custGeom>
            <a:avLst/>
            <a:gdLst/>
            <a:ahLst/>
            <a:cxnLst/>
            <a:rect l="l" t="t" r="r" b="b"/>
            <a:pathLst>
              <a:path w="6156017" h="9791928">
                <a:moveTo>
                  <a:pt x="0" y="0"/>
                </a:moveTo>
                <a:lnTo>
                  <a:pt x="6156017" y="0"/>
                </a:lnTo>
                <a:lnTo>
                  <a:pt x="6156017" y="9791928"/>
                </a:lnTo>
                <a:lnTo>
                  <a:pt x="0" y="979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3" name="Group 13"/>
          <p:cNvGrpSpPr/>
          <p:nvPr/>
        </p:nvGrpSpPr>
        <p:grpSpPr>
          <a:xfrm rot="-3600297">
            <a:off x="2874609" y="6970966"/>
            <a:ext cx="8655449" cy="411134"/>
            <a:chOff x="0" y="0"/>
            <a:chExt cx="11540599" cy="548179"/>
          </a:xfrm>
        </p:grpSpPr>
        <p:sp>
          <p:nvSpPr>
            <p:cNvPr id="14" name="Freeform 14"/>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8">
                <a:alphaModFix amt="47000"/>
              </a:blip>
              <a:stretch>
                <a:fillRect t="-1036" b="-1045"/>
              </a:stretch>
            </a:blipFill>
          </p:spPr>
          <p:txBody>
            <a:bodyPr/>
            <a:lstStyle/>
            <a:p>
              <a:endParaRPr lang="en-US"/>
            </a:p>
          </p:txBody>
        </p:sp>
      </p:grpSp>
      <p:sp>
        <p:nvSpPr>
          <p:cNvPr id="15" name="Freeform 15"/>
          <p:cNvSpPr/>
          <p:nvPr/>
        </p:nvSpPr>
        <p:spPr>
          <a:xfrm>
            <a:off x="3046190" y="2231077"/>
            <a:ext cx="6657692" cy="10653602"/>
          </a:xfrm>
          <a:custGeom>
            <a:avLst/>
            <a:gdLst/>
            <a:ahLst/>
            <a:cxnLst/>
            <a:rect l="l" t="t" r="r" b="b"/>
            <a:pathLst>
              <a:path w="6657692" h="10653602">
                <a:moveTo>
                  <a:pt x="0" y="0"/>
                </a:moveTo>
                <a:lnTo>
                  <a:pt x="6657691" y="0"/>
                </a:lnTo>
                <a:lnTo>
                  <a:pt x="6657691" y="10653602"/>
                </a:lnTo>
                <a:lnTo>
                  <a:pt x="0" y="106536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8119427" y="5924062"/>
            <a:ext cx="1177658" cy="970050"/>
          </a:xfrm>
          <a:custGeom>
            <a:avLst/>
            <a:gdLst/>
            <a:ahLst/>
            <a:cxnLst/>
            <a:rect l="l" t="t" r="r" b="b"/>
            <a:pathLst>
              <a:path w="1177658" h="970050">
                <a:moveTo>
                  <a:pt x="0" y="0"/>
                </a:moveTo>
                <a:lnTo>
                  <a:pt x="1177658" y="0"/>
                </a:lnTo>
                <a:lnTo>
                  <a:pt x="1177658" y="970050"/>
                </a:lnTo>
                <a:lnTo>
                  <a:pt x="0" y="9700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7" name="Group 17"/>
          <p:cNvGrpSpPr/>
          <p:nvPr/>
        </p:nvGrpSpPr>
        <p:grpSpPr>
          <a:xfrm>
            <a:off x="9970582" y="830415"/>
            <a:ext cx="6461887" cy="4006370"/>
            <a:chOff x="0" y="0"/>
            <a:chExt cx="8615849" cy="5341827"/>
          </a:xfrm>
        </p:grpSpPr>
        <p:sp>
          <p:nvSpPr>
            <p:cNvPr id="18" name="Freeform 18"/>
            <p:cNvSpPr/>
            <p:nvPr/>
          </p:nvSpPr>
          <p:spPr>
            <a:xfrm>
              <a:off x="0" y="0"/>
              <a:ext cx="8615807" cy="5341874"/>
            </a:xfrm>
            <a:custGeom>
              <a:avLst/>
              <a:gdLst/>
              <a:ahLst/>
              <a:cxnLst/>
              <a:rect l="l" t="t" r="r" b="b"/>
              <a:pathLst>
                <a:path w="8615807" h="5341874">
                  <a:moveTo>
                    <a:pt x="0" y="0"/>
                  </a:moveTo>
                  <a:lnTo>
                    <a:pt x="8615807" y="0"/>
                  </a:lnTo>
                  <a:lnTo>
                    <a:pt x="8615807" y="5341874"/>
                  </a:lnTo>
                  <a:lnTo>
                    <a:pt x="0" y="5341874"/>
                  </a:lnTo>
                  <a:lnTo>
                    <a:pt x="0" y="0"/>
                  </a:lnTo>
                  <a:close/>
                </a:path>
              </a:pathLst>
            </a:custGeom>
            <a:blipFill>
              <a:blip r:embed="rId15"/>
              <a:stretch>
                <a:fillRect/>
              </a:stretch>
            </a:blipFill>
          </p:spPr>
          <p:txBody>
            <a:bodyPr/>
            <a:lstStyle/>
            <a:p>
              <a:endParaRPr lang="en-US"/>
            </a:p>
          </p:txBody>
        </p:sp>
      </p:grpSp>
      <p:grpSp>
        <p:nvGrpSpPr>
          <p:cNvPr id="19" name="Group 19"/>
          <p:cNvGrpSpPr/>
          <p:nvPr/>
        </p:nvGrpSpPr>
        <p:grpSpPr>
          <a:xfrm>
            <a:off x="9970582" y="7420985"/>
            <a:ext cx="2216059" cy="1421394"/>
            <a:chOff x="0" y="0"/>
            <a:chExt cx="2954745" cy="1895192"/>
          </a:xfrm>
        </p:grpSpPr>
        <p:sp>
          <p:nvSpPr>
            <p:cNvPr id="20" name="Freeform 20"/>
            <p:cNvSpPr/>
            <p:nvPr/>
          </p:nvSpPr>
          <p:spPr>
            <a:xfrm>
              <a:off x="0" y="0"/>
              <a:ext cx="2954782" cy="1895221"/>
            </a:xfrm>
            <a:custGeom>
              <a:avLst/>
              <a:gdLst/>
              <a:ahLst/>
              <a:cxnLst/>
              <a:rect l="l" t="t" r="r" b="b"/>
              <a:pathLst>
                <a:path w="2954782" h="1895221">
                  <a:moveTo>
                    <a:pt x="0" y="0"/>
                  </a:moveTo>
                  <a:lnTo>
                    <a:pt x="2954782" y="0"/>
                  </a:lnTo>
                  <a:lnTo>
                    <a:pt x="2954782" y="1895221"/>
                  </a:lnTo>
                  <a:lnTo>
                    <a:pt x="0" y="1895221"/>
                  </a:lnTo>
                  <a:lnTo>
                    <a:pt x="0" y="0"/>
                  </a:lnTo>
                  <a:close/>
                </a:path>
              </a:pathLst>
            </a:custGeom>
            <a:blipFill>
              <a:blip r:embed="rId16"/>
              <a:stretch>
                <a:fillRect t="-142" r="1" b="-140"/>
              </a:stretch>
            </a:blipFill>
          </p:spPr>
          <p:txBody>
            <a:bodyPr/>
            <a:lstStyle/>
            <a:p>
              <a:endParaRPr lang="en-US"/>
            </a:p>
          </p:txBody>
        </p:sp>
      </p:grpSp>
      <p:sp>
        <p:nvSpPr>
          <p:cNvPr id="21" name="Freeform 21"/>
          <p:cNvSpPr/>
          <p:nvPr/>
        </p:nvSpPr>
        <p:spPr>
          <a:xfrm>
            <a:off x="15253828" y="7267898"/>
            <a:ext cx="1614490" cy="1727567"/>
          </a:xfrm>
          <a:custGeom>
            <a:avLst/>
            <a:gdLst/>
            <a:ahLst/>
            <a:cxnLst/>
            <a:rect l="l" t="t" r="r" b="b"/>
            <a:pathLst>
              <a:path w="1614490" h="1727567">
                <a:moveTo>
                  <a:pt x="0" y="0"/>
                </a:moveTo>
                <a:lnTo>
                  <a:pt x="1614490" y="0"/>
                </a:lnTo>
                <a:lnTo>
                  <a:pt x="1614490" y="1727567"/>
                </a:lnTo>
                <a:lnTo>
                  <a:pt x="0" y="1727567"/>
                </a:lnTo>
                <a:lnTo>
                  <a:pt x="0" y="0"/>
                </a:lnTo>
                <a:close/>
              </a:path>
            </a:pathLst>
          </a:custGeom>
          <a:blipFill>
            <a:blip r:embed="rId17">
              <a:extLst>
                <a:ext uri="{96DAC541-7B7A-43D3-8B79-37D633B846F1}">
                  <asvg:svgBlip xmlns:asvg="http://schemas.microsoft.com/office/drawing/2016/SVG/main" r:embed="rId18"/>
                </a:ext>
              </a:extLst>
            </a:blip>
            <a:stretch>
              <a:fillRect l="-562" r="-562"/>
            </a:stretch>
          </a:blipFill>
        </p:spPr>
        <p:txBody>
          <a:bodyPr/>
          <a:lstStyle/>
          <a:p>
            <a:endParaRPr lang="en-US"/>
          </a:p>
        </p:txBody>
      </p:sp>
      <p:grpSp>
        <p:nvGrpSpPr>
          <p:cNvPr id="22" name="Group 22"/>
          <p:cNvGrpSpPr/>
          <p:nvPr/>
        </p:nvGrpSpPr>
        <p:grpSpPr>
          <a:xfrm>
            <a:off x="12751158" y="7267898"/>
            <a:ext cx="1727567" cy="1727567"/>
            <a:chOff x="0" y="0"/>
            <a:chExt cx="2303423" cy="2303423"/>
          </a:xfrm>
        </p:grpSpPr>
        <p:sp>
          <p:nvSpPr>
            <p:cNvPr id="23" name="Freeform 23"/>
            <p:cNvSpPr/>
            <p:nvPr/>
          </p:nvSpPr>
          <p:spPr>
            <a:xfrm>
              <a:off x="0" y="0"/>
              <a:ext cx="2303399" cy="2303399"/>
            </a:xfrm>
            <a:custGeom>
              <a:avLst/>
              <a:gdLst/>
              <a:ahLst/>
              <a:cxnLst/>
              <a:rect l="l" t="t" r="r" b="b"/>
              <a:pathLst>
                <a:path w="2303399" h="2303399">
                  <a:moveTo>
                    <a:pt x="0" y="0"/>
                  </a:moveTo>
                  <a:lnTo>
                    <a:pt x="2303399" y="0"/>
                  </a:lnTo>
                  <a:lnTo>
                    <a:pt x="2303399" y="2303399"/>
                  </a:lnTo>
                  <a:lnTo>
                    <a:pt x="0" y="2303399"/>
                  </a:lnTo>
                  <a:lnTo>
                    <a:pt x="0" y="0"/>
                  </a:lnTo>
                  <a:close/>
                </a:path>
              </a:pathLst>
            </a:custGeom>
            <a:blipFill>
              <a:blip r:embed="rId19"/>
              <a:stretch>
                <a:fillRect r="-1" b="-1"/>
              </a:stretch>
            </a:blipFill>
          </p:spPr>
          <p:txBody>
            <a:bodyPr/>
            <a:lstStyle/>
            <a:p>
              <a:endParaRPr lang="en-US"/>
            </a:p>
          </p:txBody>
        </p:sp>
      </p:grpSp>
      <p:grpSp>
        <p:nvGrpSpPr>
          <p:cNvPr id="24" name="Group 24"/>
          <p:cNvGrpSpPr/>
          <p:nvPr/>
        </p:nvGrpSpPr>
        <p:grpSpPr>
          <a:xfrm>
            <a:off x="9961056" y="4528444"/>
            <a:ext cx="7298244" cy="2312807"/>
            <a:chOff x="0" y="0"/>
            <a:chExt cx="9730992" cy="3083743"/>
          </a:xfrm>
        </p:grpSpPr>
        <p:sp>
          <p:nvSpPr>
            <p:cNvPr id="25" name="Freeform 25"/>
            <p:cNvSpPr/>
            <p:nvPr/>
          </p:nvSpPr>
          <p:spPr>
            <a:xfrm>
              <a:off x="0" y="0"/>
              <a:ext cx="9730991" cy="3083743"/>
            </a:xfrm>
            <a:custGeom>
              <a:avLst/>
              <a:gdLst/>
              <a:ahLst/>
              <a:cxnLst/>
              <a:rect l="l" t="t" r="r" b="b"/>
              <a:pathLst>
                <a:path w="9730991" h="3083743">
                  <a:moveTo>
                    <a:pt x="0" y="0"/>
                  </a:moveTo>
                  <a:lnTo>
                    <a:pt x="9730991" y="0"/>
                  </a:lnTo>
                  <a:lnTo>
                    <a:pt x="9730991" y="3083743"/>
                  </a:lnTo>
                  <a:lnTo>
                    <a:pt x="0" y="3083743"/>
                  </a:lnTo>
                  <a:close/>
                </a:path>
              </a:pathLst>
            </a:custGeom>
            <a:solidFill>
              <a:srgbClr val="000000">
                <a:alpha val="0"/>
              </a:srgbClr>
            </a:solidFill>
          </p:spPr>
          <p:txBody>
            <a:bodyPr/>
            <a:lstStyle/>
            <a:p>
              <a:endParaRPr lang="en-US"/>
            </a:p>
          </p:txBody>
        </p:sp>
        <p:sp>
          <p:nvSpPr>
            <p:cNvPr id="26" name="TextBox 26"/>
            <p:cNvSpPr txBox="1"/>
            <p:nvPr/>
          </p:nvSpPr>
          <p:spPr>
            <a:xfrm>
              <a:off x="0" y="76200"/>
              <a:ext cx="9730992" cy="3007543"/>
            </a:xfrm>
            <a:prstGeom prst="rect">
              <a:avLst/>
            </a:prstGeom>
          </p:spPr>
          <p:txBody>
            <a:bodyPr lIns="0" tIns="0" rIns="0" bIns="0" rtlCol="0" anchor="t"/>
            <a:lstStyle/>
            <a:p>
              <a:pPr algn="l">
                <a:lnSpc>
                  <a:spcPts val="6073"/>
                </a:lnSpc>
              </a:pPr>
              <a:r>
                <a:rPr lang="en-US" sz="6260" b="1" spc="-187">
                  <a:solidFill>
                    <a:srgbClr val="F03611"/>
                  </a:solidFill>
                  <a:latin typeface="Poppins Medium"/>
                  <a:ea typeface="Poppins Medium"/>
                  <a:cs typeface="Poppins Medium"/>
                  <a:sym typeface="Poppins Medium"/>
                </a:rPr>
                <a:t>Introduction to the REVERT Program</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6057756" cy="10481115"/>
            <a:chOff x="0" y="0"/>
            <a:chExt cx="21410341" cy="13974820"/>
          </a:xfrm>
        </p:grpSpPr>
        <p:sp>
          <p:nvSpPr>
            <p:cNvPr id="3" name="Freeform 3"/>
            <p:cNvSpPr/>
            <p:nvPr/>
          </p:nvSpPr>
          <p:spPr>
            <a:xfrm>
              <a:off x="0" y="0"/>
              <a:ext cx="21410295" cy="13974826"/>
            </a:xfrm>
            <a:custGeom>
              <a:avLst/>
              <a:gdLst/>
              <a:ahLst/>
              <a:cxnLst/>
              <a:rect l="l" t="t" r="r" b="b"/>
              <a:pathLst>
                <a:path w="21410295" h="13974826">
                  <a:moveTo>
                    <a:pt x="0" y="0"/>
                  </a:moveTo>
                  <a:lnTo>
                    <a:pt x="21410295" y="0"/>
                  </a:lnTo>
                  <a:lnTo>
                    <a:pt x="21410295" y="13974826"/>
                  </a:lnTo>
                  <a:lnTo>
                    <a:pt x="0" y="13974826"/>
                  </a:lnTo>
                  <a:lnTo>
                    <a:pt x="0" y="0"/>
                  </a:lnTo>
                  <a:close/>
                </a:path>
              </a:pathLst>
            </a:custGeom>
            <a:blipFill>
              <a:blip r:embed="rId2">
                <a:alphaModFix amt="65000"/>
              </a:blip>
              <a:stretch>
                <a:fillRect l="-13690" r="-13690"/>
              </a:stretch>
            </a:blipFill>
          </p:spPr>
          <p:txBody>
            <a:bodyPr/>
            <a:lstStyle/>
            <a:p>
              <a:endParaRPr lang="en-US"/>
            </a:p>
          </p:txBody>
        </p:sp>
      </p:grpSp>
      <p:grpSp>
        <p:nvGrpSpPr>
          <p:cNvPr id="4" name="Group 4"/>
          <p:cNvGrpSpPr/>
          <p:nvPr/>
        </p:nvGrpSpPr>
        <p:grpSpPr>
          <a:xfrm>
            <a:off x="11633147" y="0"/>
            <a:ext cx="6654828" cy="10285633"/>
            <a:chOff x="0" y="0"/>
            <a:chExt cx="8873104" cy="13714178"/>
          </a:xfrm>
        </p:grpSpPr>
        <p:sp>
          <p:nvSpPr>
            <p:cNvPr id="5" name="Freeform 5"/>
            <p:cNvSpPr/>
            <p:nvPr/>
          </p:nvSpPr>
          <p:spPr>
            <a:xfrm>
              <a:off x="0" y="0"/>
              <a:ext cx="8873109" cy="13714095"/>
            </a:xfrm>
            <a:custGeom>
              <a:avLst/>
              <a:gdLst/>
              <a:ahLst/>
              <a:cxnLst/>
              <a:rect l="l" t="t" r="r" b="b"/>
              <a:pathLst>
                <a:path w="8873109" h="13714095">
                  <a:moveTo>
                    <a:pt x="2680716" y="0"/>
                  </a:moveTo>
                  <a:lnTo>
                    <a:pt x="0" y="4608957"/>
                  </a:lnTo>
                  <a:lnTo>
                    <a:pt x="5336413" y="13714095"/>
                  </a:lnTo>
                  <a:lnTo>
                    <a:pt x="8873109" y="13714095"/>
                  </a:lnTo>
                  <a:lnTo>
                    <a:pt x="8873109" y="0"/>
                  </a:lnTo>
                  <a:close/>
                </a:path>
              </a:pathLst>
            </a:custGeom>
            <a:blipFill>
              <a:blip r:embed="rId3"/>
              <a:stretch>
                <a:fillRect l="-65919" r="-65919"/>
              </a:stretch>
            </a:blipFill>
          </p:spPr>
          <p:txBody>
            <a:bodyPr/>
            <a:lstStyle/>
            <a:p>
              <a:endParaRPr lang="en-US"/>
            </a:p>
          </p:txBody>
        </p:sp>
      </p:grpSp>
      <p:grpSp>
        <p:nvGrpSpPr>
          <p:cNvPr id="6" name="Group 6"/>
          <p:cNvGrpSpPr/>
          <p:nvPr/>
        </p:nvGrpSpPr>
        <p:grpSpPr>
          <a:xfrm rot="3532405">
            <a:off x="10760060" y="10489296"/>
            <a:ext cx="6972446" cy="331191"/>
            <a:chOff x="0" y="0"/>
            <a:chExt cx="9296595" cy="441588"/>
          </a:xfrm>
        </p:grpSpPr>
        <p:sp>
          <p:nvSpPr>
            <p:cNvPr id="7" name="Freeform 7"/>
            <p:cNvSpPr/>
            <p:nvPr/>
          </p:nvSpPr>
          <p:spPr>
            <a:xfrm>
              <a:off x="0" y="0"/>
              <a:ext cx="9296654" cy="441579"/>
            </a:xfrm>
            <a:custGeom>
              <a:avLst/>
              <a:gdLst/>
              <a:ahLst/>
              <a:cxnLst/>
              <a:rect l="l" t="t" r="r" b="b"/>
              <a:pathLst>
                <a:path w="9296654" h="441579">
                  <a:moveTo>
                    <a:pt x="0" y="0"/>
                  </a:moveTo>
                  <a:lnTo>
                    <a:pt x="9296654" y="0"/>
                  </a:lnTo>
                  <a:lnTo>
                    <a:pt x="9296654" y="441579"/>
                  </a:lnTo>
                  <a:lnTo>
                    <a:pt x="0" y="441579"/>
                  </a:lnTo>
                  <a:lnTo>
                    <a:pt x="0" y="0"/>
                  </a:lnTo>
                  <a:close/>
                </a:path>
              </a:pathLst>
            </a:custGeom>
            <a:blipFill>
              <a:blip r:embed="rId4">
                <a:alphaModFix amt="46000"/>
              </a:blip>
              <a:stretch>
                <a:fillRect t="-1036" b="-1038"/>
              </a:stretch>
            </a:blipFill>
          </p:spPr>
          <p:txBody>
            <a:bodyPr/>
            <a:lstStyle/>
            <a:p>
              <a:endParaRPr lang="en-US"/>
            </a:p>
          </p:txBody>
        </p:sp>
      </p:grpSp>
      <p:sp>
        <p:nvSpPr>
          <p:cNvPr id="8" name="Freeform 8"/>
          <p:cNvSpPr/>
          <p:nvPr/>
        </p:nvSpPr>
        <p:spPr>
          <a:xfrm>
            <a:off x="10533912" y="3694649"/>
            <a:ext cx="6404189" cy="10201121"/>
          </a:xfrm>
          <a:custGeom>
            <a:avLst/>
            <a:gdLst/>
            <a:ahLst/>
            <a:cxnLst/>
            <a:rect l="l" t="t" r="r" b="b"/>
            <a:pathLst>
              <a:path w="6404189" h="10201121">
                <a:moveTo>
                  <a:pt x="0" y="0"/>
                </a:moveTo>
                <a:lnTo>
                  <a:pt x="6404190" y="0"/>
                </a:lnTo>
                <a:lnTo>
                  <a:pt x="6404190" y="10201121"/>
                </a:lnTo>
                <a:lnTo>
                  <a:pt x="0" y="10201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0374469" y="-1458481"/>
            <a:ext cx="3784374" cy="5442633"/>
          </a:xfrm>
          <a:custGeom>
            <a:avLst/>
            <a:gdLst/>
            <a:ahLst/>
            <a:cxnLst/>
            <a:rect l="l" t="t" r="r" b="b"/>
            <a:pathLst>
              <a:path w="3784374" h="5442633">
                <a:moveTo>
                  <a:pt x="0" y="0"/>
                </a:moveTo>
                <a:lnTo>
                  <a:pt x="3784374" y="0"/>
                </a:lnTo>
                <a:lnTo>
                  <a:pt x="3784374" y="5442633"/>
                </a:lnTo>
                <a:lnTo>
                  <a:pt x="0" y="54426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0" name="Group 10"/>
          <p:cNvGrpSpPr/>
          <p:nvPr/>
        </p:nvGrpSpPr>
        <p:grpSpPr>
          <a:xfrm rot="3532405">
            <a:off x="8667402" y="7299996"/>
            <a:ext cx="8655449" cy="411134"/>
            <a:chOff x="0" y="0"/>
            <a:chExt cx="11540599" cy="548179"/>
          </a:xfrm>
        </p:grpSpPr>
        <p:sp>
          <p:nvSpPr>
            <p:cNvPr id="11" name="Freeform 11"/>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4">
                <a:alphaModFix amt="46000"/>
              </a:blip>
              <a:stretch>
                <a:fillRect t="-1036" b="-1045"/>
              </a:stretch>
            </a:blipFill>
          </p:spPr>
          <p:txBody>
            <a:bodyPr/>
            <a:lstStyle/>
            <a:p>
              <a:endParaRPr lang="en-US"/>
            </a:p>
          </p:txBody>
        </p:sp>
      </p:grpSp>
      <p:grpSp>
        <p:nvGrpSpPr>
          <p:cNvPr id="12" name="Group 12"/>
          <p:cNvGrpSpPr/>
          <p:nvPr/>
        </p:nvGrpSpPr>
        <p:grpSpPr>
          <a:xfrm rot="3532405">
            <a:off x="8589686" y="6438867"/>
            <a:ext cx="10208435" cy="484901"/>
            <a:chOff x="0" y="0"/>
            <a:chExt cx="13611247" cy="646535"/>
          </a:xfrm>
        </p:grpSpPr>
        <p:sp>
          <p:nvSpPr>
            <p:cNvPr id="13" name="Freeform 13"/>
            <p:cNvSpPr/>
            <p:nvPr/>
          </p:nvSpPr>
          <p:spPr>
            <a:xfrm flipH="1" flipV="1">
              <a:off x="0" y="0"/>
              <a:ext cx="13611225" cy="646557"/>
            </a:xfrm>
            <a:custGeom>
              <a:avLst/>
              <a:gdLst/>
              <a:ahLst/>
              <a:cxnLst/>
              <a:rect l="l" t="t" r="r" b="b"/>
              <a:pathLst>
                <a:path w="13611225" h="646557">
                  <a:moveTo>
                    <a:pt x="13611225" y="646557"/>
                  </a:moveTo>
                  <a:lnTo>
                    <a:pt x="0" y="646557"/>
                  </a:lnTo>
                  <a:lnTo>
                    <a:pt x="0" y="0"/>
                  </a:lnTo>
                  <a:lnTo>
                    <a:pt x="13611225" y="0"/>
                  </a:lnTo>
                  <a:lnTo>
                    <a:pt x="13611225" y="646557"/>
                  </a:lnTo>
                  <a:close/>
                </a:path>
              </a:pathLst>
            </a:custGeom>
            <a:blipFill>
              <a:blip r:embed="rId4">
                <a:alphaModFix amt="46000"/>
              </a:blip>
              <a:stretch>
                <a:fillRect t="-1036" b="-1033"/>
              </a:stretch>
            </a:blipFill>
          </p:spPr>
          <p:txBody>
            <a:bodyPr/>
            <a:lstStyle/>
            <a:p>
              <a:endParaRPr lang="en-US"/>
            </a:p>
          </p:txBody>
        </p:sp>
      </p:grpSp>
      <p:sp>
        <p:nvSpPr>
          <p:cNvPr id="14" name="Freeform 14"/>
          <p:cNvSpPr/>
          <p:nvPr/>
        </p:nvSpPr>
        <p:spPr>
          <a:xfrm>
            <a:off x="10338059" y="2353088"/>
            <a:ext cx="6353946" cy="10115368"/>
          </a:xfrm>
          <a:custGeom>
            <a:avLst/>
            <a:gdLst/>
            <a:ahLst/>
            <a:cxnLst/>
            <a:rect l="l" t="t" r="r" b="b"/>
            <a:pathLst>
              <a:path w="6353946" h="10115368">
                <a:moveTo>
                  <a:pt x="0" y="0"/>
                </a:moveTo>
                <a:lnTo>
                  <a:pt x="6353946" y="0"/>
                </a:lnTo>
                <a:lnTo>
                  <a:pt x="6353946" y="10115369"/>
                </a:lnTo>
                <a:lnTo>
                  <a:pt x="0" y="101153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5" name="Group 15"/>
          <p:cNvGrpSpPr/>
          <p:nvPr/>
        </p:nvGrpSpPr>
        <p:grpSpPr>
          <a:xfrm>
            <a:off x="717418" y="2144525"/>
            <a:ext cx="9649687" cy="7168629"/>
            <a:chOff x="0" y="0"/>
            <a:chExt cx="12866249" cy="9558172"/>
          </a:xfrm>
        </p:grpSpPr>
        <p:sp>
          <p:nvSpPr>
            <p:cNvPr id="16" name="Freeform 16"/>
            <p:cNvSpPr/>
            <p:nvPr/>
          </p:nvSpPr>
          <p:spPr>
            <a:xfrm>
              <a:off x="0" y="0"/>
              <a:ext cx="12866250" cy="9558172"/>
            </a:xfrm>
            <a:custGeom>
              <a:avLst/>
              <a:gdLst/>
              <a:ahLst/>
              <a:cxnLst/>
              <a:rect l="l" t="t" r="r" b="b"/>
              <a:pathLst>
                <a:path w="12866250" h="9558172">
                  <a:moveTo>
                    <a:pt x="0" y="0"/>
                  </a:moveTo>
                  <a:lnTo>
                    <a:pt x="12866250" y="0"/>
                  </a:lnTo>
                  <a:lnTo>
                    <a:pt x="12866250" y="9558172"/>
                  </a:lnTo>
                  <a:lnTo>
                    <a:pt x="0" y="9558172"/>
                  </a:lnTo>
                  <a:close/>
                </a:path>
              </a:pathLst>
            </a:custGeom>
            <a:solidFill>
              <a:srgbClr val="000000">
                <a:alpha val="0"/>
              </a:srgbClr>
            </a:solidFill>
          </p:spPr>
          <p:txBody>
            <a:bodyPr/>
            <a:lstStyle/>
            <a:p>
              <a:endParaRPr lang="en-US"/>
            </a:p>
          </p:txBody>
        </p:sp>
        <p:sp>
          <p:nvSpPr>
            <p:cNvPr id="17" name="TextBox 17"/>
            <p:cNvSpPr txBox="1"/>
            <p:nvPr/>
          </p:nvSpPr>
          <p:spPr>
            <a:xfrm>
              <a:off x="0" y="-95250"/>
              <a:ext cx="12866249" cy="9653422"/>
            </a:xfrm>
            <a:prstGeom prst="rect">
              <a:avLst/>
            </a:prstGeom>
          </p:spPr>
          <p:txBody>
            <a:bodyPr lIns="0" tIns="0" rIns="0" bIns="0" rtlCol="0" anchor="t"/>
            <a:lstStyle/>
            <a:p>
              <a:pPr algn="just">
                <a:lnSpc>
                  <a:spcPts val="2732"/>
                </a:lnSpc>
              </a:pPr>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 The REVERT program is beneficial for the buyer's and the seller's agent.</a:t>
              </a:r>
            </a:p>
            <a:p>
              <a:pPr marL="824863" lvl="3" indent="-206216" algn="just">
                <a:lnSpc>
                  <a:spcPts val="1945"/>
                </a:lnSpc>
                <a:buAutoNum type="arabicPeriod"/>
              </a:pPr>
              <a:r>
                <a:rPr lang="en-US" sz="1608" b="1">
                  <a:solidFill>
                    <a:srgbClr val="5A3C0F"/>
                  </a:solidFill>
                  <a:latin typeface="Poppins Bold"/>
                  <a:ea typeface="Poppins Bold"/>
                  <a:cs typeface="Poppins Bold"/>
                  <a:sym typeface="Poppins Bold"/>
                </a:rPr>
                <a:t>The buyer’s agent could provide information on which homes could be purchased in the REVERT area and how their client could add value to the property using the REVERT funds.</a:t>
              </a:r>
            </a:p>
            <a:p>
              <a:pPr marL="824863" lvl="3" indent="-206216" algn="just">
                <a:lnSpc>
                  <a:spcPts val="1945"/>
                </a:lnSpc>
                <a:buAutoNum type="arabicPeriod"/>
              </a:pPr>
              <a:r>
                <a:rPr lang="en-US" sz="1608" b="1">
                  <a:solidFill>
                    <a:srgbClr val="5A3C0F"/>
                  </a:solidFill>
                  <a:latin typeface="Poppins Bold"/>
                  <a:ea typeface="Poppins Bold"/>
                  <a:cs typeface="Poppins Bold"/>
                  <a:sym typeface="Poppins Bold"/>
                </a:rPr>
                <a:t>The Seller’s agent could confirm the property is in a REVERT eligible area and use the program as a marketing tool in their description of the home.</a:t>
              </a:r>
            </a:p>
            <a:p>
              <a:pPr marL="824863" lvl="3" indent="-206216"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If your client plans to use REVERT funds it is good practice to confirm their mortgage lender is capable of closing with a REVERT mortgage.</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During the tour of potential homes with your client pay close attention to the major line items that the REVERT funds could be allocated towards. Items like the roof, gutters, HVAC system, water heater, and plumbing are typically larger priced items.</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Confirm with your client or Client Relationship Manager that the applicant has signed their family lineage affidavit and received an approved application.</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Notify the Client Relationship Manager of an accepted contract as soon as possible.</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During the applicant’s inspection period, the Client Relationship Manager will need a copy of the home inspection report, and the signed seller’s repair request. Applicants approved for DPA funding or Section 8 homeownership assistance must complete their inspections first.</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The signed Specification of Repairs (SOR) document must be received by the REVERT staff prior to scheduling a closing.</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pPr>
              <a:endParaRPr lang="en-US" sz="1608" b="1">
                <a:solidFill>
                  <a:srgbClr val="5A3C0F"/>
                </a:solidFill>
                <a:latin typeface="Poppins Bold"/>
                <a:ea typeface="Poppins Bold"/>
                <a:cs typeface="Poppins Bold"/>
                <a:sym typeface="Poppins Bold"/>
              </a:endParaRPr>
            </a:p>
          </p:txBody>
        </p:sp>
      </p:grpSp>
      <p:grpSp>
        <p:nvGrpSpPr>
          <p:cNvPr id="18" name="Group 18"/>
          <p:cNvGrpSpPr/>
          <p:nvPr/>
        </p:nvGrpSpPr>
        <p:grpSpPr>
          <a:xfrm>
            <a:off x="403804" y="1415727"/>
            <a:ext cx="10406549" cy="487569"/>
            <a:chOff x="0" y="0"/>
            <a:chExt cx="13875399" cy="650092"/>
          </a:xfrm>
        </p:grpSpPr>
        <p:sp>
          <p:nvSpPr>
            <p:cNvPr id="19" name="Freeform 19"/>
            <p:cNvSpPr/>
            <p:nvPr/>
          </p:nvSpPr>
          <p:spPr>
            <a:xfrm>
              <a:off x="0" y="0"/>
              <a:ext cx="13875398" cy="650092"/>
            </a:xfrm>
            <a:custGeom>
              <a:avLst/>
              <a:gdLst/>
              <a:ahLst/>
              <a:cxnLst/>
              <a:rect l="l" t="t" r="r" b="b"/>
              <a:pathLst>
                <a:path w="13875398" h="650092">
                  <a:moveTo>
                    <a:pt x="0" y="0"/>
                  </a:moveTo>
                  <a:lnTo>
                    <a:pt x="13875398" y="0"/>
                  </a:lnTo>
                  <a:lnTo>
                    <a:pt x="13875398" y="650092"/>
                  </a:lnTo>
                  <a:lnTo>
                    <a:pt x="0" y="650092"/>
                  </a:lnTo>
                  <a:close/>
                </a:path>
              </a:pathLst>
            </a:custGeom>
            <a:solidFill>
              <a:srgbClr val="000000">
                <a:alpha val="0"/>
              </a:srgbClr>
            </a:solidFill>
          </p:spPr>
          <p:txBody>
            <a:bodyPr/>
            <a:lstStyle/>
            <a:p>
              <a:endParaRPr lang="en-US"/>
            </a:p>
          </p:txBody>
        </p:sp>
        <p:sp>
          <p:nvSpPr>
            <p:cNvPr id="20" name="TextBox 20"/>
            <p:cNvSpPr txBox="1"/>
            <p:nvPr/>
          </p:nvSpPr>
          <p:spPr>
            <a:xfrm>
              <a:off x="0" y="-19050"/>
              <a:ext cx="13875399" cy="669142"/>
            </a:xfrm>
            <a:prstGeom prst="rect">
              <a:avLst/>
            </a:prstGeom>
          </p:spPr>
          <p:txBody>
            <a:bodyPr lIns="0" tIns="0" rIns="0" bIns="0" rtlCol="0" anchor="t"/>
            <a:lstStyle/>
            <a:p>
              <a:pPr algn="ctr">
                <a:lnSpc>
                  <a:spcPts val="3841"/>
                </a:lnSpc>
              </a:pPr>
              <a:r>
                <a:rPr lang="en-US" sz="3400" b="1" spc="-102">
                  <a:solidFill>
                    <a:srgbClr val="F03611"/>
                  </a:solidFill>
                  <a:latin typeface="Poppins Bold"/>
                  <a:ea typeface="Poppins Bold"/>
                  <a:cs typeface="Poppins Bold"/>
                  <a:sym typeface="Poppins Bold"/>
                </a:rPr>
                <a:t>Real Estate Agent Notes</a:t>
              </a:r>
            </a:p>
          </p:txBody>
        </p:sp>
      </p:grpSp>
      <p:grpSp>
        <p:nvGrpSpPr>
          <p:cNvPr id="21" name="Group 21"/>
          <p:cNvGrpSpPr/>
          <p:nvPr/>
        </p:nvGrpSpPr>
        <p:grpSpPr>
          <a:xfrm>
            <a:off x="3733800" y="-266700"/>
            <a:ext cx="3746558" cy="2057399"/>
            <a:chOff x="0" y="0"/>
            <a:chExt cx="4995411" cy="2743199"/>
          </a:xfrm>
        </p:grpSpPr>
        <p:sp>
          <p:nvSpPr>
            <p:cNvPr id="22" name="Freeform 22"/>
            <p:cNvSpPr/>
            <p:nvPr/>
          </p:nvSpPr>
          <p:spPr>
            <a:xfrm>
              <a:off x="0" y="0"/>
              <a:ext cx="4995418" cy="2743200"/>
            </a:xfrm>
            <a:custGeom>
              <a:avLst/>
              <a:gdLst/>
              <a:ahLst/>
              <a:cxnLst/>
              <a:rect l="l" t="t" r="r" b="b"/>
              <a:pathLst>
                <a:path w="4995418" h="2743200">
                  <a:moveTo>
                    <a:pt x="0" y="0"/>
                  </a:moveTo>
                  <a:lnTo>
                    <a:pt x="4995418" y="0"/>
                  </a:lnTo>
                  <a:lnTo>
                    <a:pt x="4995418" y="2743200"/>
                  </a:lnTo>
                  <a:lnTo>
                    <a:pt x="0" y="2743200"/>
                  </a:lnTo>
                  <a:lnTo>
                    <a:pt x="0" y="0"/>
                  </a:lnTo>
                  <a:close/>
                </a:path>
              </a:pathLst>
            </a:custGeom>
            <a:blipFill>
              <a:blip r:embed="rId11"/>
              <a:stretch>
                <a:fillRect t="-6451" b="-6451"/>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6057756" cy="10481115"/>
            <a:chOff x="0" y="0"/>
            <a:chExt cx="21410341" cy="13974820"/>
          </a:xfrm>
        </p:grpSpPr>
        <p:sp>
          <p:nvSpPr>
            <p:cNvPr id="3" name="Freeform 3"/>
            <p:cNvSpPr/>
            <p:nvPr/>
          </p:nvSpPr>
          <p:spPr>
            <a:xfrm>
              <a:off x="0" y="0"/>
              <a:ext cx="21410295" cy="13974826"/>
            </a:xfrm>
            <a:custGeom>
              <a:avLst/>
              <a:gdLst/>
              <a:ahLst/>
              <a:cxnLst/>
              <a:rect l="l" t="t" r="r" b="b"/>
              <a:pathLst>
                <a:path w="21410295" h="13974826">
                  <a:moveTo>
                    <a:pt x="0" y="0"/>
                  </a:moveTo>
                  <a:lnTo>
                    <a:pt x="21410295" y="0"/>
                  </a:lnTo>
                  <a:lnTo>
                    <a:pt x="21410295" y="13974826"/>
                  </a:lnTo>
                  <a:lnTo>
                    <a:pt x="0" y="13974826"/>
                  </a:lnTo>
                  <a:lnTo>
                    <a:pt x="0" y="0"/>
                  </a:lnTo>
                  <a:close/>
                </a:path>
              </a:pathLst>
            </a:custGeom>
            <a:blipFill>
              <a:blip r:embed="rId2">
                <a:alphaModFix amt="65000"/>
              </a:blip>
              <a:stretch>
                <a:fillRect l="-13690" r="-13690"/>
              </a:stretch>
            </a:blipFill>
          </p:spPr>
          <p:txBody>
            <a:bodyPr/>
            <a:lstStyle/>
            <a:p>
              <a:endParaRPr lang="en-US"/>
            </a:p>
          </p:txBody>
        </p:sp>
      </p:grpSp>
      <p:grpSp>
        <p:nvGrpSpPr>
          <p:cNvPr id="4" name="Group 4"/>
          <p:cNvGrpSpPr/>
          <p:nvPr/>
        </p:nvGrpSpPr>
        <p:grpSpPr>
          <a:xfrm>
            <a:off x="10694713" y="-1450429"/>
            <a:ext cx="7593259" cy="11736061"/>
            <a:chOff x="0" y="0"/>
            <a:chExt cx="10124345" cy="15648081"/>
          </a:xfrm>
        </p:grpSpPr>
        <p:sp>
          <p:nvSpPr>
            <p:cNvPr id="5" name="Freeform 5"/>
            <p:cNvSpPr/>
            <p:nvPr/>
          </p:nvSpPr>
          <p:spPr>
            <a:xfrm>
              <a:off x="0" y="0"/>
              <a:ext cx="10124313" cy="15648051"/>
            </a:xfrm>
            <a:custGeom>
              <a:avLst/>
              <a:gdLst/>
              <a:ahLst/>
              <a:cxnLst/>
              <a:rect l="l" t="t" r="r" b="b"/>
              <a:pathLst>
                <a:path w="10124313" h="15648051">
                  <a:moveTo>
                    <a:pt x="3058795" y="0"/>
                  </a:moveTo>
                  <a:lnTo>
                    <a:pt x="0" y="5258943"/>
                  </a:lnTo>
                  <a:lnTo>
                    <a:pt x="6089015" y="15648051"/>
                  </a:lnTo>
                  <a:lnTo>
                    <a:pt x="10124313" y="15648051"/>
                  </a:lnTo>
                  <a:lnTo>
                    <a:pt x="10124313" y="0"/>
                  </a:lnTo>
                  <a:close/>
                </a:path>
              </a:pathLst>
            </a:custGeom>
            <a:blipFill>
              <a:blip r:embed="rId3"/>
              <a:stretch>
                <a:fillRect l="-65781" r="-65782"/>
              </a:stretch>
            </a:blipFill>
          </p:spPr>
          <p:txBody>
            <a:bodyPr/>
            <a:lstStyle/>
            <a:p>
              <a:endParaRPr lang="en-US"/>
            </a:p>
          </p:txBody>
        </p:sp>
      </p:grpSp>
      <p:grpSp>
        <p:nvGrpSpPr>
          <p:cNvPr id="6" name="Group 6"/>
          <p:cNvGrpSpPr/>
          <p:nvPr/>
        </p:nvGrpSpPr>
        <p:grpSpPr>
          <a:xfrm rot="3532405">
            <a:off x="10760060" y="10489296"/>
            <a:ext cx="6972446" cy="331191"/>
            <a:chOff x="0" y="0"/>
            <a:chExt cx="9296595" cy="441588"/>
          </a:xfrm>
        </p:grpSpPr>
        <p:sp>
          <p:nvSpPr>
            <p:cNvPr id="7" name="Freeform 7"/>
            <p:cNvSpPr/>
            <p:nvPr/>
          </p:nvSpPr>
          <p:spPr>
            <a:xfrm>
              <a:off x="0" y="0"/>
              <a:ext cx="9296654" cy="441579"/>
            </a:xfrm>
            <a:custGeom>
              <a:avLst/>
              <a:gdLst/>
              <a:ahLst/>
              <a:cxnLst/>
              <a:rect l="l" t="t" r="r" b="b"/>
              <a:pathLst>
                <a:path w="9296654" h="441579">
                  <a:moveTo>
                    <a:pt x="0" y="0"/>
                  </a:moveTo>
                  <a:lnTo>
                    <a:pt x="9296654" y="0"/>
                  </a:lnTo>
                  <a:lnTo>
                    <a:pt x="9296654" y="441579"/>
                  </a:lnTo>
                  <a:lnTo>
                    <a:pt x="0" y="441579"/>
                  </a:lnTo>
                  <a:lnTo>
                    <a:pt x="0" y="0"/>
                  </a:lnTo>
                  <a:close/>
                </a:path>
              </a:pathLst>
            </a:custGeom>
            <a:blipFill>
              <a:blip r:embed="rId4">
                <a:alphaModFix amt="46000"/>
              </a:blip>
              <a:stretch>
                <a:fillRect t="-1036" b="-1038"/>
              </a:stretch>
            </a:blipFill>
          </p:spPr>
          <p:txBody>
            <a:bodyPr/>
            <a:lstStyle/>
            <a:p>
              <a:endParaRPr lang="en-US"/>
            </a:p>
          </p:txBody>
        </p:sp>
      </p:grpSp>
      <p:sp>
        <p:nvSpPr>
          <p:cNvPr id="8" name="Freeform 8"/>
          <p:cNvSpPr/>
          <p:nvPr/>
        </p:nvSpPr>
        <p:spPr>
          <a:xfrm>
            <a:off x="10533912" y="3694649"/>
            <a:ext cx="6404189" cy="10201121"/>
          </a:xfrm>
          <a:custGeom>
            <a:avLst/>
            <a:gdLst/>
            <a:ahLst/>
            <a:cxnLst/>
            <a:rect l="l" t="t" r="r" b="b"/>
            <a:pathLst>
              <a:path w="6404189" h="10201121">
                <a:moveTo>
                  <a:pt x="0" y="0"/>
                </a:moveTo>
                <a:lnTo>
                  <a:pt x="6404190" y="0"/>
                </a:lnTo>
                <a:lnTo>
                  <a:pt x="6404190" y="10201121"/>
                </a:lnTo>
                <a:lnTo>
                  <a:pt x="0" y="10201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0374469" y="-1458481"/>
            <a:ext cx="3784374" cy="5442633"/>
          </a:xfrm>
          <a:custGeom>
            <a:avLst/>
            <a:gdLst/>
            <a:ahLst/>
            <a:cxnLst/>
            <a:rect l="l" t="t" r="r" b="b"/>
            <a:pathLst>
              <a:path w="3784374" h="5442633">
                <a:moveTo>
                  <a:pt x="0" y="0"/>
                </a:moveTo>
                <a:lnTo>
                  <a:pt x="3784374" y="0"/>
                </a:lnTo>
                <a:lnTo>
                  <a:pt x="3784374" y="5442633"/>
                </a:lnTo>
                <a:lnTo>
                  <a:pt x="0" y="54426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0" name="Group 10"/>
          <p:cNvGrpSpPr/>
          <p:nvPr/>
        </p:nvGrpSpPr>
        <p:grpSpPr>
          <a:xfrm rot="3532405">
            <a:off x="8667402" y="7299996"/>
            <a:ext cx="8655449" cy="411134"/>
            <a:chOff x="0" y="0"/>
            <a:chExt cx="11540599" cy="548179"/>
          </a:xfrm>
        </p:grpSpPr>
        <p:sp>
          <p:nvSpPr>
            <p:cNvPr id="11" name="Freeform 11"/>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4">
                <a:alphaModFix amt="46000"/>
              </a:blip>
              <a:stretch>
                <a:fillRect t="-1036" b="-1045"/>
              </a:stretch>
            </a:blipFill>
          </p:spPr>
          <p:txBody>
            <a:bodyPr/>
            <a:lstStyle/>
            <a:p>
              <a:endParaRPr lang="en-US"/>
            </a:p>
          </p:txBody>
        </p:sp>
      </p:grpSp>
      <p:grpSp>
        <p:nvGrpSpPr>
          <p:cNvPr id="12" name="Group 12"/>
          <p:cNvGrpSpPr/>
          <p:nvPr/>
        </p:nvGrpSpPr>
        <p:grpSpPr>
          <a:xfrm rot="3532405">
            <a:off x="8589686" y="6438867"/>
            <a:ext cx="10208435" cy="484901"/>
            <a:chOff x="0" y="0"/>
            <a:chExt cx="13611247" cy="646535"/>
          </a:xfrm>
        </p:grpSpPr>
        <p:sp>
          <p:nvSpPr>
            <p:cNvPr id="13" name="Freeform 13"/>
            <p:cNvSpPr/>
            <p:nvPr/>
          </p:nvSpPr>
          <p:spPr>
            <a:xfrm flipH="1" flipV="1">
              <a:off x="0" y="0"/>
              <a:ext cx="13611225" cy="646557"/>
            </a:xfrm>
            <a:custGeom>
              <a:avLst/>
              <a:gdLst/>
              <a:ahLst/>
              <a:cxnLst/>
              <a:rect l="l" t="t" r="r" b="b"/>
              <a:pathLst>
                <a:path w="13611225" h="646557">
                  <a:moveTo>
                    <a:pt x="13611225" y="646557"/>
                  </a:moveTo>
                  <a:lnTo>
                    <a:pt x="0" y="646557"/>
                  </a:lnTo>
                  <a:lnTo>
                    <a:pt x="0" y="0"/>
                  </a:lnTo>
                  <a:lnTo>
                    <a:pt x="13611225" y="0"/>
                  </a:lnTo>
                  <a:lnTo>
                    <a:pt x="13611225" y="646557"/>
                  </a:lnTo>
                  <a:close/>
                </a:path>
              </a:pathLst>
            </a:custGeom>
            <a:blipFill>
              <a:blip r:embed="rId4">
                <a:alphaModFix amt="46000"/>
              </a:blip>
              <a:stretch>
                <a:fillRect t="-1036" b="-1033"/>
              </a:stretch>
            </a:blipFill>
          </p:spPr>
          <p:txBody>
            <a:bodyPr/>
            <a:lstStyle/>
            <a:p>
              <a:endParaRPr lang="en-US"/>
            </a:p>
          </p:txBody>
        </p:sp>
      </p:grpSp>
      <p:sp>
        <p:nvSpPr>
          <p:cNvPr id="14" name="Freeform 14"/>
          <p:cNvSpPr/>
          <p:nvPr/>
        </p:nvSpPr>
        <p:spPr>
          <a:xfrm>
            <a:off x="10338059" y="2353088"/>
            <a:ext cx="6353946" cy="10115368"/>
          </a:xfrm>
          <a:custGeom>
            <a:avLst/>
            <a:gdLst/>
            <a:ahLst/>
            <a:cxnLst/>
            <a:rect l="l" t="t" r="r" b="b"/>
            <a:pathLst>
              <a:path w="6353946" h="10115368">
                <a:moveTo>
                  <a:pt x="0" y="0"/>
                </a:moveTo>
                <a:lnTo>
                  <a:pt x="6353946" y="0"/>
                </a:lnTo>
                <a:lnTo>
                  <a:pt x="6353946" y="10115369"/>
                </a:lnTo>
                <a:lnTo>
                  <a:pt x="0" y="101153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5" name="Group 15"/>
          <p:cNvGrpSpPr/>
          <p:nvPr/>
        </p:nvGrpSpPr>
        <p:grpSpPr>
          <a:xfrm>
            <a:off x="-300052" y="2684931"/>
            <a:ext cx="11840560" cy="8330666"/>
            <a:chOff x="0" y="0"/>
            <a:chExt cx="15787413" cy="11107555"/>
          </a:xfrm>
        </p:grpSpPr>
        <p:sp>
          <p:nvSpPr>
            <p:cNvPr id="16" name="Freeform 16"/>
            <p:cNvSpPr/>
            <p:nvPr/>
          </p:nvSpPr>
          <p:spPr>
            <a:xfrm>
              <a:off x="0" y="0"/>
              <a:ext cx="15787413" cy="11107555"/>
            </a:xfrm>
            <a:custGeom>
              <a:avLst/>
              <a:gdLst/>
              <a:ahLst/>
              <a:cxnLst/>
              <a:rect l="l" t="t" r="r" b="b"/>
              <a:pathLst>
                <a:path w="15787413" h="11107555">
                  <a:moveTo>
                    <a:pt x="0" y="0"/>
                  </a:moveTo>
                  <a:lnTo>
                    <a:pt x="15787413" y="0"/>
                  </a:lnTo>
                  <a:lnTo>
                    <a:pt x="15787413" y="11107555"/>
                  </a:lnTo>
                  <a:lnTo>
                    <a:pt x="0" y="11107555"/>
                  </a:lnTo>
                  <a:close/>
                </a:path>
              </a:pathLst>
            </a:custGeom>
            <a:solidFill>
              <a:srgbClr val="000000">
                <a:alpha val="0"/>
              </a:srgbClr>
            </a:solidFill>
          </p:spPr>
          <p:txBody>
            <a:bodyPr/>
            <a:lstStyle/>
            <a:p>
              <a:endParaRPr lang="en-US"/>
            </a:p>
          </p:txBody>
        </p:sp>
        <p:sp>
          <p:nvSpPr>
            <p:cNvPr id="17" name="TextBox 17"/>
            <p:cNvSpPr txBox="1"/>
            <p:nvPr/>
          </p:nvSpPr>
          <p:spPr>
            <a:xfrm>
              <a:off x="0" y="-9525"/>
              <a:ext cx="15787413" cy="11117080"/>
            </a:xfrm>
            <a:prstGeom prst="rect">
              <a:avLst/>
            </a:prstGeom>
          </p:spPr>
          <p:txBody>
            <a:bodyPr lIns="0" tIns="0" rIns="0" bIns="0" rtlCol="0" anchor="t"/>
            <a:lstStyle/>
            <a:p>
              <a:pPr algn="ctr">
                <a:lnSpc>
                  <a:spcPts val="4371"/>
                </a:lnSpc>
              </a:pPr>
              <a:r>
                <a:rPr lang="en-US" sz="3868" b="1" spc="-115">
                  <a:solidFill>
                    <a:srgbClr val="F03611"/>
                  </a:solidFill>
                  <a:latin typeface="Poppins Bold"/>
                  <a:ea typeface="Poppins Bold"/>
                  <a:cs typeface="Poppins Bold"/>
                  <a:sym typeface="Poppins Bold"/>
                </a:rPr>
                <a:t>Let's Partner!</a:t>
              </a:r>
            </a:p>
            <a:p>
              <a:pPr algn="ctr">
                <a:lnSpc>
                  <a:spcPts val="4371"/>
                </a:lnSpc>
              </a:pPr>
              <a:r>
                <a:rPr lang="en-US" sz="3868" spc="-115">
                  <a:solidFill>
                    <a:srgbClr val="5A3C0F"/>
                  </a:solidFill>
                  <a:latin typeface="Poppins"/>
                  <a:ea typeface="Poppins"/>
                  <a:cs typeface="Poppins"/>
                  <a:sym typeface="Poppins"/>
                </a:rPr>
                <a:t>Contact us today</a:t>
              </a:r>
            </a:p>
            <a:p>
              <a:pPr algn="ctr">
                <a:lnSpc>
                  <a:spcPts val="4371"/>
                </a:lnSpc>
              </a:pPr>
              <a:endParaRPr lang="en-US" sz="3868" spc="-115">
                <a:solidFill>
                  <a:srgbClr val="5A3C0F"/>
                </a:solidFill>
                <a:latin typeface="Poppins"/>
                <a:ea typeface="Poppins"/>
                <a:cs typeface="Poppins"/>
                <a:sym typeface="Poppins"/>
              </a:endParaRPr>
            </a:p>
            <a:p>
              <a:pPr algn="ctr">
                <a:lnSpc>
                  <a:spcPts val="4371"/>
                </a:lnSpc>
              </a:pPr>
              <a:r>
                <a:rPr lang="en-US" sz="3868" b="1" spc="-115">
                  <a:solidFill>
                    <a:srgbClr val="F03611"/>
                  </a:solidFill>
                  <a:latin typeface="Poppins Bold"/>
                  <a:ea typeface="Poppins Bold"/>
                  <a:cs typeface="Poppins Bold"/>
                  <a:sym typeface="Poppins Bold"/>
                </a:rPr>
                <a:t>Apply at:</a:t>
              </a:r>
            </a:p>
            <a:p>
              <a:pPr algn="ctr">
                <a:lnSpc>
                  <a:spcPts val="4371"/>
                </a:lnSpc>
              </a:pPr>
              <a:r>
                <a:rPr lang="en-US" sz="3868" spc="-115">
                  <a:solidFill>
                    <a:srgbClr val="5A3C0F"/>
                  </a:solidFill>
                  <a:latin typeface="Poppins"/>
                  <a:ea typeface="Poppins"/>
                  <a:cs typeface="Poppins"/>
                  <a:sym typeface="Poppins"/>
                </a:rPr>
                <a:t>www.loutrustfund.org/REVERT</a:t>
              </a:r>
            </a:p>
            <a:p>
              <a:pPr algn="ctr">
                <a:lnSpc>
                  <a:spcPts val="4371"/>
                </a:lnSpc>
              </a:pPr>
              <a:endParaRPr lang="en-US" sz="3868" spc="-115">
                <a:solidFill>
                  <a:srgbClr val="5A3C0F"/>
                </a:solidFill>
                <a:latin typeface="Poppins"/>
                <a:ea typeface="Poppins"/>
                <a:cs typeface="Poppins"/>
                <a:sym typeface="Poppins"/>
              </a:endParaRPr>
            </a:p>
            <a:p>
              <a:pPr algn="ctr">
                <a:lnSpc>
                  <a:spcPts val="4371"/>
                </a:lnSpc>
              </a:pPr>
              <a:r>
                <a:rPr lang="en-US" sz="3868" b="1" spc="-115">
                  <a:solidFill>
                    <a:srgbClr val="F03611"/>
                  </a:solidFill>
                  <a:latin typeface="Poppins Bold"/>
                  <a:ea typeface="Poppins Bold"/>
                  <a:cs typeface="Poppins Bold"/>
                  <a:sym typeface="Poppins Bold"/>
                </a:rPr>
                <a:t>Call us at: </a:t>
              </a:r>
            </a:p>
            <a:p>
              <a:pPr algn="ctr">
                <a:lnSpc>
                  <a:spcPts val="4371"/>
                </a:lnSpc>
              </a:pPr>
              <a:r>
                <a:rPr lang="en-US" sz="3868" spc="-115">
                  <a:solidFill>
                    <a:srgbClr val="5A3C0F"/>
                  </a:solidFill>
                  <a:latin typeface="Poppins"/>
                  <a:ea typeface="Poppins"/>
                  <a:cs typeface="Poppins"/>
                  <a:sym typeface="Poppins"/>
                </a:rPr>
                <a:t>502.212.1662</a:t>
              </a:r>
            </a:p>
            <a:p>
              <a:pPr algn="ctr">
                <a:lnSpc>
                  <a:spcPts val="4371"/>
                </a:lnSpc>
              </a:pPr>
              <a:endParaRPr lang="en-US" sz="3868" spc="-115">
                <a:solidFill>
                  <a:srgbClr val="5A3C0F"/>
                </a:solidFill>
                <a:latin typeface="Poppins"/>
                <a:ea typeface="Poppins"/>
                <a:cs typeface="Poppins"/>
                <a:sym typeface="Poppins"/>
              </a:endParaRPr>
            </a:p>
            <a:p>
              <a:pPr algn="ctr">
                <a:lnSpc>
                  <a:spcPts val="4371"/>
                </a:lnSpc>
              </a:pPr>
              <a:r>
                <a:rPr lang="en-US" sz="3868" b="1" spc="-115">
                  <a:solidFill>
                    <a:srgbClr val="F03611"/>
                  </a:solidFill>
                  <a:latin typeface="Poppins Bold"/>
                  <a:ea typeface="Poppins Bold"/>
                  <a:cs typeface="Poppins Bold"/>
                  <a:sym typeface="Poppins Bold"/>
                </a:rPr>
                <a:t>Email us at:</a:t>
              </a:r>
            </a:p>
            <a:p>
              <a:pPr algn="ctr">
                <a:lnSpc>
                  <a:spcPts val="4371"/>
                </a:lnSpc>
              </a:pPr>
              <a:r>
                <a:rPr lang="en-US" sz="3868" spc="-115">
                  <a:solidFill>
                    <a:srgbClr val="5A3C0F"/>
                  </a:solidFill>
                  <a:latin typeface="Poppins"/>
                  <a:ea typeface="Poppins"/>
                  <a:cs typeface="Poppins"/>
                  <a:sym typeface="Poppins"/>
                </a:rPr>
                <a:t>Info@loutrustfundlou.org</a:t>
              </a:r>
            </a:p>
            <a:p>
              <a:pPr algn="ctr">
                <a:lnSpc>
                  <a:spcPts val="4371"/>
                </a:lnSpc>
              </a:pPr>
              <a:endParaRPr lang="en-US" sz="3868" spc="-115">
                <a:solidFill>
                  <a:srgbClr val="5A3C0F"/>
                </a:solidFill>
                <a:latin typeface="Poppins"/>
                <a:ea typeface="Poppins"/>
                <a:cs typeface="Poppins"/>
                <a:sym typeface="Poppins"/>
              </a:endParaRPr>
            </a:p>
            <a:p>
              <a:pPr algn="ctr">
                <a:lnSpc>
                  <a:spcPts val="4371"/>
                </a:lnSpc>
              </a:pPr>
              <a:endParaRPr lang="en-US" sz="3868" spc="-115">
                <a:solidFill>
                  <a:srgbClr val="5A3C0F"/>
                </a:solidFill>
                <a:latin typeface="Poppins"/>
                <a:ea typeface="Poppins"/>
                <a:cs typeface="Poppins"/>
                <a:sym typeface="Poppins"/>
              </a:endParaRPr>
            </a:p>
            <a:p>
              <a:pPr algn="ctr">
                <a:lnSpc>
                  <a:spcPts val="4371"/>
                </a:lnSpc>
              </a:pPr>
              <a:endParaRPr lang="en-US" sz="3868" spc="-115">
                <a:solidFill>
                  <a:srgbClr val="5A3C0F"/>
                </a:solidFill>
                <a:latin typeface="Poppins"/>
                <a:ea typeface="Poppins"/>
                <a:cs typeface="Poppins"/>
                <a:sym typeface="Poppins"/>
              </a:endParaRPr>
            </a:p>
            <a:p>
              <a:pPr algn="ctr">
                <a:lnSpc>
                  <a:spcPts val="4371"/>
                </a:lnSpc>
              </a:pPr>
              <a:r>
                <a:rPr lang="en-US" sz="3868" spc="-115">
                  <a:solidFill>
                    <a:srgbClr val="F03611"/>
                  </a:solidFill>
                  <a:latin typeface="Poppins"/>
                  <a:ea typeface="Poppins"/>
                  <a:cs typeface="Poppins"/>
                  <a:sym typeface="Poppins"/>
                </a:rPr>
                <a:t> </a:t>
              </a:r>
            </a:p>
          </p:txBody>
        </p:sp>
      </p:grpSp>
      <p:grpSp>
        <p:nvGrpSpPr>
          <p:cNvPr id="18" name="Group 18"/>
          <p:cNvGrpSpPr/>
          <p:nvPr/>
        </p:nvGrpSpPr>
        <p:grpSpPr>
          <a:xfrm>
            <a:off x="3618160" y="484280"/>
            <a:ext cx="3746558" cy="2322866"/>
            <a:chOff x="0" y="0"/>
            <a:chExt cx="4995411" cy="3097155"/>
          </a:xfrm>
        </p:grpSpPr>
        <p:sp>
          <p:nvSpPr>
            <p:cNvPr id="19" name="Freeform 19"/>
            <p:cNvSpPr/>
            <p:nvPr/>
          </p:nvSpPr>
          <p:spPr>
            <a:xfrm>
              <a:off x="0" y="0"/>
              <a:ext cx="4995418" cy="3097149"/>
            </a:xfrm>
            <a:custGeom>
              <a:avLst/>
              <a:gdLst/>
              <a:ahLst/>
              <a:cxnLst/>
              <a:rect l="l" t="t" r="r" b="b"/>
              <a:pathLst>
                <a:path w="4995418" h="3097149">
                  <a:moveTo>
                    <a:pt x="0" y="0"/>
                  </a:moveTo>
                  <a:lnTo>
                    <a:pt x="4995418" y="0"/>
                  </a:lnTo>
                  <a:lnTo>
                    <a:pt x="4995418" y="3097149"/>
                  </a:lnTo>
                  <a:lnTo>
                    <a:pt x="0" y="3097149"/>
                  </a:lnTo>
                  <a:lnTo>
                    <a:pt x="0" y="0"/>
                  </a:lnTo>
                  <a:close/>
                </a:path>
              </a:pathLst>
            </a:custGeom>
            <a:blipFill>
              <a:blip r:embed="rId11"/>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036" y="0"/>
            <a:ext cx="17462653" cy="10499501"/>
            <a:chOff x="0" y="0"/>
            <a:chExt cx="23283537" cy="13999335"/>
          </a:xfrm>
        </p:grpSpPr>
        <p:sp>
          <p:nvSpPr>
            <p:cNvPr id="3" name="Freeform 3"/>
            <p:cNvSpPr/>
            <p:nvPr/>
          </p:nvSpPr>
          <p:spPr>
            <a:xfrm>
              <a:off x="0" y="0"/>
              <a:ext cx="23283545" cy="13999338"/>
            </a:xfrm>
            <a:custGeom>
              <a:avLst/>
              <a:gdLst/>
              <a:ahLst/>
              <a:cxnLst/>
              <a:rect l="l" t="t" r="r" b="b"/>
              <a:pathLst>
                <a:path w="23283545" h="13999338">
                  <a:moveTo>
                    <a:pt x="0" y="0"/>
                  </a:moveTo>
                  <a:lnTo>
                    <a:pt x="23283545" y="0"/>
                  </a:lnTo>
                  <a:lnTo>
                    <a:pt x="23283545" y="13999338"/>
                  </a:lnTo>
                  <a:lnTo>
                    <a:pt x="0" y="13999338"/>
                  </a:lnTo>
                  <a:lnTo>
                    <a:pt x="0" y="0"/>
                  </a:lnTo>
                  <a:close/>
                </a:path>
              </a:pathLst>
            </a:custGeom>
            <a:blipFill>
              <a:blip r:embed="rId2"/>
              <a:stretch>
                <a:fillRect l="-8669" r="-8669"/>
              </a:stretch>
            </a:blipFill>
          </p:spPr>
          <p:txBody>
            <a:bodyPr/>
            <a:lstStyle/>
            <a:p>
              <a:endParaRPr lang="en-US"/>
            </a:p>
          </p:txBody>
        </p:sp>
      </p:grpSp>
      <p:grpSp>
        <p:nvGrpSpPr>
          <p:cNvPr id="4" name="Group 4"/>
          <p:cNvGrpSpPr/>
          <p:nvPr/>
        </p:nvGrpSpPr>
        <p:grpSpPr>
          <a:xfrm>
            <a:off x="9525" y="0"/>
            <a:ext cx="6654864" cy="10285633"/>
            <a:chOff x="0" y="0"/>
            <a:chExt cx="8873152" cy="13714178"/>
          </a:xfrm>
        </p:grpSpPr>
        <p:sp>
          <p:nvSpPr>
            <p:cNvPr id="5" name="Freeform 5"/>
            <p:cNvSpPr/>
            <p:nvPr/>
          </p:nvSpPr>
          <p:spPr>
            <a:xfrm>
              <a:off x="0" y="0"/>
              <a:ext cx="8873109" cy="13714222"/>
            </a:xfrm>
            <a:custGeom>
              <a:avLst/>
              <a:gdLst/>
              <a:ahLst/>
              <a:cxnLst/>
              <a:rect l="l" t="t" r="r" b="b"/>
              <a:pathLst>
                <a:path w="8873109" h="13714222">
                  <a:moveTo>
                    <a:pt x="0" y="0"/>
                  </a:moveTo>
                  <a:lnTo>
                    <a:pt x="0" y="13714222"/>
                  </a:lnTo>
                  <a:lnTo>
                    <a:pt x="3536696" y="13714222"/>
                  </a:lnTo>
                  <a:lnTo>
                    <a:pt x="8873109" y="4609084"/>
                  </a:lnTo>
                  <a:lnTo>
                    <a:pt x="8873109" y="4608957"/>
                  </a:lnTo>
                  <a:lnTo>
                    <a:pt x="6192393" y="0"/>
                  </a:lnTo>
                  <a:close/>
                </a:path>
              </a:pathLst>
            </a:custGeom>
            <a:blipFill>
              <a:blip r:embed="rId3"/>
              <a:stretch>
                <a:fillRect l="-7959" r="-7959"/>
              </a:stretch>
            </a:blipFill>
          </p:spPr>
          <p:txBody>
            <a:bodyPr/>
            <a:lstStyle/>
            <a:p>
              <a:endParaRPr lang="en-US"/>
            </a:p>
          </p:txBody>
        </p:sp>
      </p:grpSp>
      <p:sp>
        <p:nvSpPr>
          <p:cNvPr id="6" name="Freeform 6"/>
          <p:cNvSpPr/>
          <p:nvPr/>
        </p:nvSpPr>
        <p:spPr>
          <a:xfrm>
            <a:off x="3439788" y="7547675"/>
            <a:ext cx="4607184" cy="3967560"/>
          </a:xfrm>
          <a:custGeom>
            <a:avLst/>
            <a:gdLst/>
            <a:ahLst/>
            <a:cxnLst/>
            <a:rect l="l" t="t" r="r" b="b"/>
            <a:pathLst>
              <a:path w="4607184" h="3967560">
                <a:moveTo>
                  <a:pt x="0" y="0"/>
                </a:moveTo>
                <a:lnTo>
                  <a:pt x="4607184" y="0"/>
                </a:lnTo>
                <a:lnTo>
                  <a:pt x="4607184" y="3967560"/>
                </a:lnTo>
                <a:lnTo>
                  <a:pt x="0" y="396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846698" y="-1922901"/>
            <a:ext cx="4278857" cy="6075471"/>
          </a:xfrm>
          <a:custGeom>
            <a:avLst/>
            <a:gdLst/>
            <a:ahLst/>
            <a:cxnLst/>
            <a:rect l="l" t="t" r="r" b="b"/>
            <a:pathLst>
              <a:path w="4278857" h="6075471">
                <a:moveTo>
                  <a:pt x="0" y="0"/>
                </a:moveTo>
                <a:lnTo>
                  <a:pt x="4278857" y="0"/>
                </a:lnTo>
                <a:lnTo>
                  <a:pt x="4278857" y="6075471"/>
                </a:lnTo>
                <a:lnTo>
                  <a:pt x="0" y="6075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3600297">
            <a:off x="2668462" y="8570233"/>
            <a:ext cx="5220576" cy="247977"/>
            <a:chOff x="0" y="0"/>
            <a:chExt cx="6960768" cy="330636"/>
          </a:xfrm>
        </p:grpSpPr>
        <p:sp>
          <p:nvSpPr>
            <p:cNvPr id="9" name="Freeform 9"/>
            <p:cNvSpPr/>
            <p:nvPr/>
          </p:nvSpPr>
          <p:spPr>
            <a:xfrm>
              <a:off x="0" y="0"/>
              <a:ext cx="6960743" cy="330581"/>
            </a:xfrm>
            <a:custGeom>
              <a:avLst/>
              <a:gdLst/>
              <a:ahLst/>
              <a:cxnLst/>
              <a:rect l="l" t="t" r="r" b="b"/>
              <a:pathLst>
                <a:path w="6960743" h="330581">
                  <a:moveTo>
                    <a:pt x="0" y="0"/>
                  </a:moveTo>
                  <a:lnTo>
                    <a:pt x="6960743" y="0"/>
                  </a:lnTo>
                  <a:lnTo>
                    <a:pt x="6960743" y="330581"/>
                  </a:lnTo>
                  <a:lnTo>
                    <a:pt x="0" y="330581"/>
                  </a:lnTo>
                  <a:lnTo>
                    <a:pt x="0" y="0"/>
                  </a:lnTo>
                  <a:close/>
                </a:path>
              </a:pathLst>
            </a:custGeom>
            <a:blipFill>
              <a:blip r:embed="rId8">
                <a:alphaModFix amt="47000"/>
              </a:blip>
              <a:stretch>
                <a:fillRect t="-1036" b="-1053"/>
              </a:stretch>
            </a:blipFill>
          </p:spPr>
          <p:txBody>
            <a:bodyPr/>
            <a:lstStyle/>
            <a:p>
              <a:endParaRPr lang="en-US"/>
            </a:p>
          </p:txBody>
        </p:sp>
      </p:grpSp>
      <p:grpSp>
        <p:nvGrpSpPr>
          <p:cNvPr id="10" name="Group 10"/>
          <p:cNvGrpSpPr/>
          <p:nvPr/>
        </p:nvGrpSpPr>
        <p:grpSpPr>
          <a:xfrm rot="-3600297">
            <a:off x="-1097169" y="6623261"/>
            <a:ext cx="11197501" cy="531881"/>
            <a:chOff x="0" y="0"/>
            <a:chExt cx="14930001" cy="709175"/>
          </a:xfrm>
        </p:grpSpPr>
        <p:sp>
          <p:nvSpPr>
            <p:cNvPr id="11" name="Freeform 11"/>
            <p:cNvSpPr/>
            <p:nvPr/>
          </p:nvSpPr>
          <p:spPr>
            <a:xfrm flipV="1">
              <a:off x="0" y="0"/>
              <a:ext cx="14929993" cy="709168"/>
            </a:xfrm>
            <a:custGeom>
              <a:avLst/>
              <a:gdLst/>
              <a:ahLst/>
              <a:cxnLst/>
              <a:rect l="l" t="t" r="r" b="b"/>
              <a:pathLst>
                <a:path w="14929993" h="709168">
                  <a:moveTo>
                    <a:pt x="0" y="709168"/>
                  </a:moveTo>
                  <a:lnTo>
                    <a:pt x="14929993" y="709168"/>
                  </a:lnTo>
                  <a:lnTo>
                    <a:pt x="14929993" y="0"/>
                  </a:lnTo>
                  <a:lnTo>
                    <a:pt x="0" y="0"/>
                  </a:lnTo>
                  <a:lnTo>
                    <a:pt x="0" y="709168"/>
                  </a:lnTo>
                  <a:close/>
                </a:path>
              </a:pathLst>
            </a:custGeom>
            <a:blipFill>
              <a:blip r:embed="rId8">
                <a:alphaModFix amt="47000"/>
              </a:blip>
              <a:stretch>
                <a:fillRect t="-1036" b="-1037"/>
              </a:stretch>
            </a:blipFill>
          </p:spPr>
          <p:txBody>
            <a:bodyPr/>
            <a:lstStyle/>
            <a:p>
              <a:endParaRPr lang="en-US"/>
            </a:p>
          </p:txBody>
        </p:sp>
      </p:grpSp>
      <p:sp>
        <p:nvSpPr>
          <p:cNvPr id="12" name="Freeform 12"/>
          <p:cNvSpPr/>
          <p:nvPr/>
        </p:nvSpPr>
        <p:spPr>
          <a:xfrm>
            <a:off x="1750029" y="3693971"/>
            <a:ext cx="6156017" cy="9791928"/>
          </a:xfrm>
          <a:custGeom>
            <a:avLst/>
            <a:gdLst/>
            <a:ahLst/>
            <a:cxnLst/>
            <a:rect l="l" t="t" r="r" b="b"/>
            <a:pathLst>
              <a:path w="6156017" h="9791928">
                <a:moveTo>
                  <a:pt x="0" y="0"/>
                </a:moveTo>
                <a:lnTo>
                  <a:pt x="6156017" y="0"/>
                </a:lnTo>
                <a:lnTo>
                  <a:pt x="6156017" y="9791928"/>
                </a:lnTo>
                <a:lnTo>
                  <a:pt x="0" y="979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3" name="Group 13"/>
          <p:cNvGrpSpPr/>
          <p:nvPr/>
        </p:nvGrpSpPr>
        <p:grpSpPr>
          <a:xfrm rot="-3600297">
            <a:off x="1227224" y="6970288"/>
            <a:ext cx="8655449" cy="411134"/>
            <a:chOff x="0" y="0"/>
            <a:chExt cx="11540599" cy="548179"/>
          </a:xfrm>
        </p:grpSpPr>
        <p:sp>
          <p:nvSpPr>
            <p:cNvPr id="14" name="Freeform 14"/>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8">
                <a:alphaModFix amt="47000"/>
              </a:blip>
              <a:stretch>
                <a:fillRect t="-1036" b="-1045"/>
              </a:stretch>
            </a:blipFill>
          </p:spPr>
          <p:txBody>
            <a:bodyPr/>
            <a:lstStyle/>
            <a:p>
              <a:endParaRPr lang="en-US"/>
            </a:p>
          </p:txBody>
        </p:sp>
      </p:grpSp>
      <p:sp>
        <p:nvSpPr>
          <p:cNvPr id="15" name="Freeform 15"/>
          <p:cNvSpPr/>
          <p:nvPr/>
        </p:nvSpPr>
        <p:spPr>
          <a:xfrm>
            <a:off x="1398805" y="2230400"/>
            <a:ext cx="6657692" cy="10653602"/>
          </a:xfrm>
          <a:custGeom>
            <a:avLst/>
            <a:gdLst/>
            <a:ahLst/>
            <a:cxnLst/>
            <a:rect l="l" t="t" r="r" b="b"/>
            <a:pathLst>
              <a:path w="6657692" h="10653602">
                <a:moveTo>
                  <a:pt x="0" y="0"/>
                </a:moveTo>
                <a:lnTo>
                  <a:pt x="6657691" y="0"/>
                </a:lnTo>
                <a:lnTo>
                  <a:pt x="6657691" y="10653602"/>
                </a:lnTo>
                <a:lnTo>
                  <a:pt x="0" y="106536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6472042" y="5923384"/>
            <a:ext cx="1177658" cy="970050"/>
          </a:xfrm>
          <a:custGeom>
            <a:avLst/>
            <a:gdLst/>
            <a:ahLst/>
            <a:cxnLst/>
            <a:rect l="l" t="t" r="r" b="b"/>
            <a:pathLst>
              <a:path w="1177658" h="970050">
                <a:moveTo>
                  <a:pt x="0" y="0"/>
                </a:moveTo>
                <a:lnTo>
                  <a:pt x="1177658" y="0"/>
                </a:lnTo>
                <a:lnTo>
                  <a:pt x="1177658" y="970050"/>
                </a:lnTo>
                <a:lnTo>
                  <a:pt x="0" y="9700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7" name="Group 17"/>
          <p:cNvGrpSpPr/>
          <p:nvPr/>
        </p:nvGrpSpPr>
        <p:grpSpPr>
          <a:xfrm>
            <a:off x="10578826" y="480120"/>
            <a:ext cx="4603964" cy="2854458"/>
            <a:chOff x="0" y="0"/>
            <a:chExt cx="6138619" cy="3805944"/>
          </a:xfrm>
        </p:grpSpPr>
        <p:sp>
          <p:nvSpPr>
            <p:cNvPr id="18" name="Freeform 18"/>
            <p:cNvSpPr/>
            <p:nvPr/>
          </p:nvSpPr>
          <p:spPr>
            <a:xfrm>
              <a:off x="0" y="0"/>
              <a:ext cx="6138672" cy="3805936"/>
            </a:xfrm>
            <a:custGeom>
              <a:avLst/>
              <a:gdLst/>
              <a:ahLst/>
              <a:cxnLst/>
              <a:rect l="l" t="t" r="r" b="b"/>
              <a:pathLst>
                <a:path w="6138672" h="3805936">
                  <a:moveTo>
                    <a:pt x="0" y="0"/>
                  </a:moveTo>
                  <a:lnTo>
                    <a:pt x="6138672" y="0"/>
                  </a:lnTo>
                  <a:lnTo>
                    <a:pt x="6138672" y="3805936"/>
                  </a:lnTo>
                  <a:lnTo>
                    <a:pt x="0" y="3805936"/>
                  </a:lnTo>
                  <a:lnTo>
                    <a:pt x="0" y="0"/>
                  </a:lnTo>
                  <a:close/>
                </a:path>
              </a:pathLst>
            </a:custGeom>
            <a:blipFill>
              <a:blip r:embed="rId15"/>
              <a:stretch>
                <a:fillRect/>
              </a:stretch>
            </a:blipFill>
          </p:spPr>
          <p:txBody>
            <a:bodyPr/>
            <a:lstStyle/>
            <a:p>
              <a:endParaRPr lang="en-US"/>
            </a:p>
          </p:txBody>
        </p:sp>
      </p:grpSp>
      <p:grpSp>
        <p:nvGrpSpPr>
          <p:cNvPr id="19" name="Group 19"/>
          <p:cNvGrpSpPr/>
          <p:nvPr/>
        </p:nvGrpSpPr>
        <p:grpSpPr>
          <a:xfrm>
            <a:off x="8251240" y="4123995"/>
            <a:ext cx="10377449" cy="3761222"/>
            <a:chOff x="0" y="0"/>
            <a:chExt cx="13836599" cy="5014963"/>
          </a:xfrm>
        </p:grpSpPr>
        <p:sp>
          <p:nvSpPr>
            <p:cNvPr id="20" name="Freeform 20"/>
            <p:cNvSpPr/>
            <p:nvPr/>
          </p:nvSpPr>
          <p:spPr>
            <a:xfrm>
              <a:off x="0" y="0"/>
              <a:ext cx="13836599" cy="5014962"/>
            </a:xfrm>
            <a:custGeom>
              <a:avLst/>
              <a:gdLst/>
              <a:ahLst/>
              <a:cxnLst/>
              <a:rect l="l" t="t" r="r" b="b"/>
              <a:pathLst>
                <a:path w="13836599" h="5014962">
                  <a:moveTo>
                    <a:pt x="0" y="0"/>
                  </a:moveTo>
                  <a:lnTo>
                    <a:pt x="13836599" y="0"/>
                  </a:lnTo>
                  <a:lnTo>
                    <a:pt x="13836599" y="5014962"/>
                  </a:lnTo>
                  <a:lnTo>
                    <a:pt x="0" y="5014962"/>
                  </a:lnTo>
                  <a:close/>
                </a:path>
              </a:pathLst>
            </a:custGeom>
            <a:solidFill>
              <a:srgbClr val="000000">
                <a:alpha val="0"/>
              </a:srgbClr>
            </a:solidFill>
          </p:spPr>
          <p:txBody>
            <a:bodyPr/>
            <a:lstStyle/>
            <a:p>
              <a:endParaRPr lang="en-US"/>
            </a:p>
          </p:txBody>
        </p:sp>
        <p:sp>
          <p:nvSpPr>
            <p:cNvPr id="21" name="TextBox 21"/>
            <p:cNvSpPr txBox="1"/>
            <p:nvPr/>
          </p:nvSpPr>
          <p:spPr>
            <a:xfrm>
              <a:off x="0" y="-28575"/>
              <a:ext cx="13836599" cy="5043538"/>
            </a:xfrm>
            <a:prstGeom prst="rect">
              <a:avLst/>
            </a:prstGeom>
          </p:spPr>
          <p:txBody>
            <a:bodyPr lIns="0" tIns="0" rIns="0" bIns="0" rtlCol="0" anchor="t"/>
            <a:lstStyle/>
            <a:p>
              <a:pPr algn="just">
                <a:lnSpc>
                  <a:spcPts val="4164"/>
                </a:lnSpc>
              </a:pPr>
              <a:r>
                <a:rPr lang="en-US" sz="3499">
                  <a:solidFill>
                    <a:srgbClr val="5A3C0F"/>
                  </a:solidFill>
                  <a:latin typeface="Poppins"/>
                  <a:ea typeface="Poppins"/>
                  <a:cs typeface="Poppins"/>
                  <a:sym typeface="Poppins"/>
                </a:rPr>
                <a:t> </a:t>
              </a:r>
            </a:p>
            <a:p>
              <a:pPr marL="799959" lvl="2" indent="-266653" algn="just">
                <a:lnSpc>
                  <a:spcPts val="4164"/>
                </a:lnSpc>
                <a:buFont typeface="Arial"/>
                <a:buChar char="⚬"/>
              </a:pPr>
              <a:r>
                <a:rPr lang="en-US" sz="3499" b="1">
                  <a:solidFill>
                    <a:srgbClr val="5A3C0F"/>
                  </a:solidFill>
                  <a:latin typeface="Poppins Bold"/>
                  <a:ea typeface="Poppins Bold"/>
                  <a:cs typeface="Poppins Bold"/>
                  <a:sym typeface="Poppins Bold"/>
                </a:rPr>
                <a:t>What is the REVERT Program? </a:t>
              </a:r>
            </a:p>
            <a:p>
              <a:pPr marL="799959" lvl="2" indent="-266653" algn="just">
                <a:lnSpc>
                  <a:spcPts val="4164"/>
                </a:lnSpc>
                <a:buFont typeface="Arial"/>
                <a:buChar char="⚬"/>
              </a:pPr>
              <a:r>
                <a:rPr lang="en-US" sz="3499" b="1">
                  <a:solidFill>
                    <a:srgbClr val="5A3C0F"/>
                  </a:solidFill>
                  <a:latin typeface="Poppins Bold"/>
                  <a:ea typeface="Poppins Bold"/>
                  <a:cs typeface="Poppins Bold"/>
                  <a:sym typeface="Poppins Bold"/>
                </a:rPr>
                <a:t>Eligibility Requirements</a:t>
              </a:r>
            </a:p>
            <a:p>
              <a:pPr marL="799959" lvl="2" indent="-266653" algn="just">
                <a:lnSpc>
                  <a:spcPts val="4164"/>
                </a:lnSpc>
                <a:buFont typeface="Arial"/>
                <a:buChar char="⚬"/>
              </a:pPr>
              <a:r>
                <a:rPr lang="en-US" sz="3499" b="1">
                  <a:solidFill>
                    <a:srgbClr val="5A3C0F"/>
                  </a:solidFill>
                  <a:latin typeface="Poppins Bold"/>
                  <a:ea typeface="Poppins Bold"/>
                  <a:cs typeface="Poppins Bold"/>
                  <a:sym typeface="Poppins Bold"/>
                </a:rPr>
                <a:t>REVERT Program Process </a:t>
              </a:r>
            </a:p>
            <a:p>
              <a:pPr marL="799959" lvl="2" indent="-266653" algn="just">
                <a:lnSpc>
                  <a:spcPts val="4164"/>
                </a:lnSpc>
                <a:buFont typeface="Arial"/>
                <a:buChar char="⚬"/>
              </a:pPr>
              <a:r>
                <a:rPr lang="en-US" sz="3499" b="1">
                  <a:solidFill>
                    <a:srgbClr val="5A3C0F"/>
                  </a:solidFill>
                  <a:latin typeface="Poppins Bold"/>
                  <a:ea typeface="Poppins Bold"/>
                  <a:cs typeface="Poppins Bold"/>
                  <a:sym typeface="Poppins Bold"/>
                </a:rPr>
                <a:t>Guidelines to Remember</a:t>
              </a:r>
            </a:p>
            <a:p>
              <a:pPr marL="799959" lvl="2" indent="-266653" algn="just">
                <a:lnSpc>
                  <a:spcPts val="4164"/>
                </a:lnSpc>
                <a:buFont typeface="Arial"/>
                <a:buChar char="⚬"/>
              </a:pPr>
              <a:r>
                <a:rPr lang="en-US" sz="3499" b="1">
                  <a:solidFill>
                    <a:srgbClr val="5A3C0F"/>
                  </a:solidFill>
                  <a:latin typeface="Poppins Bold"/>
                  <a:ea typeface="Poppins Bold"/>
                  <a:cs typeface="Poppins Bold"/>
                  <a:sym typeface="Poppins Bold"/>
                </a:rPr>
                <a:t>Real Estate Agent Guide</a:t>
              </a:r>
            </a:p>
            <a:p>
              <a:pPr marL="799959" lvl="2" indent="-266653" algn="just">
                <a:lnSpc>
                  <a:spcPts val="4164"/>
                </a:lnSpc>
                <a:buFont typeface="Arial"/>
                <a:buChar char="⚬"/>
              </a:pPr>
              <a:r>
                <a:rPr lang="en-US" sz="3499" b="1">
                  <a:solidFill>
                    <a:srgbClr val="5A3C0F"/>
                  </a:solidFill>
                  <a:latin typeface="Poppins Bold"/>
                  <a:ea typeface="Poppins Bold"/>
                  <a:cs typeface="Poppins Bold"/>
                  <a:sym typeface="Poppins Bold"/>
                </a:rPr>
                <a:t>Contact Us</a:t>
              </a:r>
            </a:p>
          </p:txBody>
        </p:sp>
      </p:grpSp>
      <p:grpSp>
        <p:nvGrpSpPr>
          <p:cNvPr id="22" name="Group 22"/>
          <p:cNvGrpSpPr/>
          <p:nvPr/>
        </p:nvGrpSpPr>
        <p:grpSpPr>
          <a:xfrm>
            <a:off x="8502316" y="3138371"/>
            <a:ext cx="8756984" cy="654025"/>
            <a:chOff x="0" y="0"/>
            <a:chExt cx="11675979" cy="872033"/>
          </a:xfrm>
        </p:grpSpPr>
        <p:sp>
          <p:nvSpPr>
            <p:cNvPr id="23" name="Freeform 23"/>
            <p:cNvSpPr/>
            <p:nvPr/>
          </p:nvSpPr>
          <p:spPr>
            <a:xfrm>
              <a:off x="0" y="0"/>
              <a:ext cx="11675979" cy="872033"/>
            </a:xfrm>
            <a:custGeom>
              <a:avLst/>
              <a:gdLst/>
              <a:ahLst/>
              <a:cxnLst/>
              <a:rect l="l" t="t" r="r" b="b"/>
              <a:pathLst>
                <a:path w="11675979" h="872033">
                  <a:moveTo>
                    <a:pt x="0" y="0"/>
                  </a:moveTo>
                  <a:lnTo>
                    <a:pt x="11675979" y="0"/>
                  </a:lnTo>
                  <a:lnTo>
                    <a:pt x="11675979" y="872033"/>
                  </a:lnTo>
                  <a:lnTo>
                    <a:pt x="0" y="872033"/>
                  </a:lnTo>
                  <a:close/>
                </a:path>
              </a:pathLst>
            </a:custGeom>
            <a:solidFill>
              <a:srgbClr val="000000">
                <a:alpha val="0"/>
              </a:srgbClr>
            </a:solidFill>
          </p:spPr>
          <p:txBody>
            <a:bodyPr/>
            <a:lstStyle/>
            <a:p>
              <a:endParaRPr lang="en-US"/>
            </a:p>
          </p:txBody>
        </p:sp>
        <p:sp>
          <p:nvSpPr>
            <p:cNvPr id="24" name="TextBox 24"/>
            <p:cNvSpPr txBox="1"/>
            <p:nvPr/>
          </p:nvSpPr>
          <p:spPr>
            <a:xfrm>
              <a:off x="0" y="-9525"/>
              <a:ext cx="11675979" cy="881558"/>
            </a:xfrm>
            <a:prstGeom prst="rect">
              <a:avLst/>
            </a:prstGeom>
          </p:spPr>
          <p:txBody>
            <a:bodyPr lIns="0" tIns="0" rIns="0" bIns="0" rtlCol="0" anchor="t"/>
            <a:lstStyle/>
            <a:p>
              <a:pPr algn="ctr">
                <a:lnSpc>
                  <a:spcPts val="5083"/>
                </a:lnSpc>
              </a:pPr>
              <a:r>
                <a:rPr lang="en-US" sz="4498" b="1" spc="-134">
                  <a:solidFill>
                    <a:srgbClr val="F03611"/>
                  </a:solidFill>
                  <a:latin typeface="Poppins Bold"/>
                  <a:ea typeface="Poppins Bold"/>
                  <a:cs typeface="Poppins Bold"/>
                  <a:sym typeface="Poppins Bold"/>
                </a:rPr>
                <a:t>TABLE OF CONTENTS </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5122" y="-98201"/>
            <a:ext cx="17172878" cy="10499501"/>
            <a:chOff x="0" y="0"/>
            <a:chExt cx="22897171" cy="13999335"/>
          </a:xfrm>
        </p:grpSpPr>
        <p:sp>
          <p:nvSpPr>
            <p:cNvPr id="3" name="Freeform 3"/>
            <p:cNvSpPr/>
            <p:nvPr/>
          </p:nvSpPr>
          <p:spPr>
            <a:xfrm>
              <a:off x="0" y="0"/>
              <a:ext cx="22897212" cy="13999338"/>
            </a:xfrm>
            <a:custGeom>
              <a:avLst/>
              <a:gdLst/>
              <a:ahLst/>
              <a:cxnLst/>
              <a:rect l="l" t="t" r="r" b="b"/>
              <a:pathLst>
                <a:path w="22897212" h="13999338">
                  <a:moveTo>
                    <a:pt x="0" y="0"/>
                  </a:moveTo>
                  <a:lnTo>
                    <a:pt x="22897212" y="0"/>
                  </a:lnTo>
                  <a:lnTo>
                    <a:pt x="22897212" y="13999338"/>
                  </a:lnTo>
                  <a:lnTo>
                    <a:pt x="0" y="13999338"/>
                  </a:lnTo>
                  <a:lnTo>
                    <a:pt x="0" y="0"/>
                  </a:lnTo>
                  <a:close/>
                </a:path>
              </a:pathLst>
            </a:custGeom>
            <a:blipFill>
              <a:blip r:embed="rId2">
                <a:alphaModFix amt="31999"/>
              </a:blip>
              <a:stretch>
                <a:fillRect l="-9659" r="-9659"/>
              </a:stretch>
            </a:blipFill>
          </p:spPr>
          <p:txBody>
            <a:bodyPr/>
            <a:lstStyle/>
            <a:p>
              <a:endParaRPr lang="en-US"/>
            </a:p>
          </p:txBody>
        </p:sp>
      </p:grpSp>
      <p:grpSp>
        <p:nvGrpSpPr>
          <p:cNvPr id="4" name="Group 4"/>
          <p:cNvGrpSpPr/>
          <p:nvPr/>
        </p:nvGrpSpPr>
        <p:grpSpPr>
          <a:xfrm>
            <a:off x="9525" y="0"/>
            <a:ext cx="6654864" cy="10285633"/>
            <a:chOff x="0" y="0"/>
            <a:chExt cx="8873152" cy="13714178"/>
          </a:xfrm>
        </p:grpSpPr>
        <p:sp>
          <p:nvSpPr>
            <p:cNvPr id="5" name="Freeform 5"/>
            <p:cNvSpPr/>
            <p:nvPr/>
          </p:nvSpPr>
          <p:spPr>
            <a:xfrm>
              <a:off x="0" y="0"/>
              <a:ext cx="8873109" cy="13714222"/>
            </a:xfrm>
            <a:custGeom>
              <a:avLst/>
              <a:gdLst/>
              <a:ahLst/>
              <a:cxnLst/>
              <a:rect l="l" t="t" r="r" b="b"/>
              <a:pathLst>
                <a:path w="8873109" h="13714222">
                  <a:moveTo>
                    <a:pt x="0" y="0"/>
                  </a:moveTo>
                  <a:lnTo>
                    <a:pt x="0" y="13714222"/>
                  </a:lnTo>
                  <a:lnTo>
                    <a:pt x="3536696" y="13714222"/>
                  </a:lnTo>
                  <a:lnTo>
                    <a:pt x="8873109" y="4609084"/>
                  </a:lnTo>
                  <a:lnTo>
                    <a:pt x="8873109" y="4608957"/>
                  </a:lnTo>
                  <a:lnTo>
                    <a:pt x="6192393" y="0"/>
                  </a:lnTo>
                  <a:close/>
                </a:path>
              </a:pathLst>
            </a:custGeom>
            <a:blipFill>
              <a:blip r:embed="rId3"/>
              <a:stretch>
                <a:fillRect l="-28892" r="-28892"/>
              </a:stretch>
            </a:blipFill>
          </p:spPr>
          <p:txBody>
            <a:bodyPr/>
            <a:lstStyle/>
            <a:p>
              <a:endParaRPr lang="en-US"/>
            </a:p>
          </p:txBody>
        </p:sp>
      </p:grpSp>
      <p:sp>
        <p:nvSpPr>
          <p:cNvPr id="6" name="Freeform 6"/>
          <p:cNvSpPr/>
          <p:nvPr/>
        </p:nvSpPr>
        <p:spPr>
          <a:xfrm>
            <a:off x="3439788" y="7547675"/>
            <a:ext cx="4607184" cy="3967560"/>
          </a:xfrm>
          <a:custGeom>
            <a:avLst/>
            <a:gdLst/>
            <a:ahLst/>
            <a:cxnLst/>
            <a:rect l="l" t="t" r="r" b="b"/>
            <a:pathLst>
              <a:path w="4607184" h="3967560">
                <a:moveTo>
                  <a:pt x="0" y="0"/>
                </a:moveTo>
                <a:lnTo>
                  <a:pt x="4607184" y="0"/>
                </a:lnTo>
                <a:lnTo>
                  <a:pt x="4607184" y="3967560"/>
                </a:lnTo>
                <a:lnTo>
                  <a:pt x="0" y="396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846698" y="-1922901"/>
            <a:ext cx="4278857" cy="6075471"/>
          </a:xfrm>
          <a:custGeom>
            <a:avLst/>
            <a:gdLst/>
            <a:ahLst/>
            <a:cxnLst/>
            <a:rect l="l" t="t" r="r" b="b"/>
            <a:pathLst>
              <a:path w="4278857" h="6075471">
                <a:moveTo>
                  <a:pt x="0" y="0"/>
                </a:moveTo>
                <a:lnTo>
                  <a:pt x="4278857" y="0"/>
                </a:lnTo>
                <a:lnTo>
                  <a:pt x="4278857" y="6075471"/>
                </a:lnTo>
                <a:lnTo>
                  <a:pt x="0" y="6075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3600297">
            <a:off x="2668462" y="8570233"/>
            <a:ext cx="5220576" cy="247977"/>
            <a:chOff x="0" y="0"/>
            <a:chExt cx="6960768" cy="330636"/>
          </a:xfrm>
        </p:grpSpPr>
        <p:sp>
          <p:nvSpPr>
            <p:cNvPr id="9" name="Freeform 9"/>
            <p:cNvSpPr/>
            <p:nvPr/>
          </p:nvSpPr>
          <p:spPr>
            <a:xfrm>
              <a:off x="0" y="0"/>
              <a:ext cx="6960743" cy="330581"/>
            </a:xfrm>
            <a:custGeom>
              <a:avLst/>
              <a:gdLst/>
              <a:ahLst/>
              <a:cxnLst/>
              <a:rect l="l" t="t" r="r" b="b"/>
              <a:pathLst>
                <a:path w="6960743" h="330581">
                  <a:moveTo>
                    <a:pt x="0" y="0"/>
                  </a:moveTo>
                  <a:lnTo>
                    <a:pt x="6960743" y="0"/>
                  </a:lnTo>
                  <a:lnTo>
                    <a:pt x="6960743" y="330581"/>
                  </a:lnTo>
                  <a:lnTo>
                    <a:pt x="0" y="330581"/>
                  </a:lnTo>
                  <a:lnTo>
                    <a:pt x="0" y="0"/>
                  </a:lnTo>
                  <a:close/>
                </a:path>
              </a:pathLst>
            </a:custGeom>
            <a:blipFill>
              <a:blip r:embed="rId8">
                <a:alphaModFix amt="47000"/>
              </a:blip>
              <a:stretch>
                <a:fillRect t="-1036" b="-1053"/>
              </a:stretch>
            </a:blipFill>
          </p:spPr>
          <p:txBody>
            <a:bodyPr/>
            <a:lstStyle/>
            <a:p>
              <a:endParaRPr lang="en-US"/>
            </a:p>
          </p:txBody>
        </p:sp>
      </p:grpSp>
      <p:grpSp>
        <p:nvGrpSpPr>
          <p:cNvPr id="10" name="Group 10"/>
          <p:cNvGrpSpPr/>
          <p:nvPr/>
        </p:nvGrpSpPr>
        <p:grpSpPr>
          <a:xfrm rot="-3600297">
            <a:off x="-1097169" y="6623261"/>
            <a:ext cx="11197501" cy="531881"/>
            <a:chOff x="0" y="0"/>
            <a:chExt cx="14930001" cy="709175"/>
          </a:xfrm>
        </p:grpSpPr>
        <p:sp>
          <p:nvSpPr>
            <p:cNvPr id="11" name="Freeform 11"/>
            <p:cNvSpPr/>
            <p:nvPr/>
          </p:nvSpPr>
          <p:spPr>
            <a:xfrm flipV="1">
              <a:off x="0" y="0"/>
              <a:ext cx="14929993" cy="709168"/>
            </a:xfrm>
            <a:custGeom>
              <a:avLst/>
              <a:gdLst/>
              <a:ahLst/>
              <a:cxnLst/>
              <a:rect l="l" t="t" r="r" b="b"/>
              <a:pathLst>
                <a:path w="14929993" h="709168">
                  <a:moveTo>
                    <a:pt x="0" y="709168"/>
                  </a:moveTo>
                  <a:lnTo>
                    <a:pt x="14929993" y="709168"/>
                  </a:lnTo>
                  <a:lnTo>
                    <a:pt x="14929993" y="0"/>
                  </a:lnTo>
                  <a:lnTo>
                    <a:pt x="0" y="0"/>
                  </a:lnTo>
                  <a:lnTo>
                    <a:pt x="0" y="709168"/>
                  </a:lnTo>
                  <a:close/>
                </a:path>
              </a:pathLst>
            </a:custGeom>
            <a:blipFill>
              <a:blip r:embed="rId8">
                <a:alphaModFix amt="47000"/>
              </a:blip>
              <a:stretch>
                <a:fillRect t="-1036" b="-1037"/>
              </a:stretch>
            </a:blipFill>
          </p:spPr>
          <p:txBody>
            <a:bodyPr/>
            <a:lstStyle/>
            <a:p>
              <a:endParaRPr lang="en-US"/>
            </a:p>
          </p:txBody>
        </p:sp>
      </p:grpSp>
      <p:sp>
        <p:nvSpPr>
          <p:cNvPr id="12" name="Freeform 12"/>
          <p:cNvSpPr/>
          <p:nvPr/>
        </p:nvSpPr>
        <p:spPr>
          <a:xfrm>
            <a:off x="1750029" y="3693971"/>
            <a:ext cx="6156017" cy="9791928"/>
          </a:xfrm>
          <a:custGeom>
            <a:avLst/>
            <a:gdLst/>
            <a:ahLst/>
            <a:cxnLst/>
            <a:rect l="l" t="t" r="r" b="b"/>
            <a:pathLst>
              <a:path w="6156017" h="9791928">
                <a:moveTo>
                  <a:pt x="0" y="0"/>
                </a:moveTo>
                <a:lnTo>
                  <a:pt x="6156017" y="0"/>
                </a:lnTo>
                <a:lnTo>
                  <a:pt x="6156017" y="9791928"/>
                </a:lnTo>
                <a:lnTo>
                  <a:pt x="0" y="979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3" name="Group 13"/>
          <p:cNvGrpSpPr/>
          <p:nvPr/>
        </p:nvGrpSpPr>
        <p:grpSpPr>
          <a:xfrm rot="-3600297">
            <a:off x="1227224" y="6970288"/>
            <a:ext cx="8655449" cy="411134"/>
            <a:chOff x="0" y="0"/>
            <a:chExt cx="11540599" cy="548179"/>
          </a:xfrm>
        </p:grpSpPr>
        <p:sp>
          <p:nvSpPr>
            <p:cNvPr id="14" name="Freeform 14"/>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8">
                <a:alphaModFix amt="47000"/>
              </a:blip>
              <a:stretch>
                <a:fillRect t="-1036" b="-1045"/>
              </a:stretch>
            </a:blipFill>
          </p:spPr>
          <p:txBody>
            <a:bodyPr/>
            <a:lstStyle/>
            <a:p>
              <a:endParaRPr lang="en-US"/>
            </a:p>
          </p:txBody>
        </p:sp>
      </p:grpSp>
      <p:sp>
        <p:nvSpPr>
          <p:cNvPr id="15" name="Freeform 15"/>
          <p:cNvSpPr/>
          <p:nvPr/>
        </p:nvSpPr>
        <p:spPr>
          <a:xfrm>
            <a:off x="1398805" y="2230400"/>
            <a:ext cx="6657692" cy="10653602"/>
          </a:xfrm>
          <a:custGeom>
            <a:avLst/>
            <a:gdLst/>
            <a:ahLst/>
            <a:cxnLst/>
            <a:rect l="l" t="t" r="r" b="b"/>
            <a:pathLst>
              <a:path w="6657692" h="10653602">
                <a:moveTo>
                  <a:pt x="0" y="0"/>
                </a:moveTo>
                <a:lnTo>
                  <a:pt x="6657691" y="0"/>
                </a:lnTo>
                <a:lnTo>
                  <a:pt x="6657691" y="10653602"/>
                </a:lnTo>
                <a:lnTo>
                  <a:pt x="0" y="106536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6472042" y="5923384"/>
            <a:ext cx="1177658" cy="970050"/>
          </a:xfrm>
          <a:custGeom>
            <a:avLst/>
            <a:gdLst/>
            <a:ahLst/>
            <a:cxnLst/>
            <a:rect l="l" t="t" r="r" b="b"/>
            <a:pathLst>
              <a:path w="1177658" h="970050">
                <a:moveTo>
                  <a:pt x="0" y="0"/>
                </a:moveTo>
                <a:lnTo>
                  <a:pt x="1177658" y="0"/>
                </a:lnTo>
                <a:lnTo>
                  <a:pt x="1177658" y="970050"/>
                </a:lnTo>
                <a:lnTo>
                  <a:pt x="0" y="9700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7" name="Group 17"/>
          <p:cNvGrpSpPr/>
          <p:nvPr/>
        </p:nvGrpSpPr>
        <p:grpSpPr>
          <a:xfrm>
            <a:off x="10578826" y="480120"/>
            <a:ext cx="4603964" cy="2854458"/>
            <a:chOff x="0" y="0"/>
            <a:chExt cx="6138619" cy="3805944"/>
          </a:xfrm>
        </p:grpSpPr>
        <p:sp>
          <p:nvSpPr>
            <p:cNvPr id="18" name="Freeform 18"/>
            <p:cNvSpPr/>
            <p:nvPr/>
          </p:nvSpPr>
          <p:spPr>
            <a:xfrm>
              <a:off x="0" y="0"/>
              <a:ext cx="6138672" cy="3805936"/>
            </a:xfrm>
            <a:custGeom>
              <a:avLst/>
              <a:gdLst/>
              <a:ahLst/>
              <a:cxnLst/>
              <a:rect l="l" t="t" r="r" b="b"/>
              <a:pathLst>
                <a:path w="6138672" h="3805936">
                  <a:moveTo>
                    <a:pt x="0" y="0"/>
                  </a:moveTo>
                  <a:lnTo>
                    <a:pt x="6138672" y="0"/>
                  </a:lnTo>
                  <a:lnTo>
                    <a:pt x="6138672" y="3805936"/>
                  </a:lnTo>
                  <a:lnTo>
                    <a:pt x="0" y="3805936"/>
                  </a:lnTo>
                  <a:lnTo>
                    <a:pt x="0" y="0"/>
                  </a:lnTo>
                  <a:close/>
                </a:path>
              </a:pathLst>
            </a:custGeom>
            <a:blipFill>
              <a:blip r:embed="rId15"/>
              <a:stretch>
                <a:fillRect/>
              </a:stretch>
            </a:blipFill>
          </p:spPr>
          <p:txBody>
            <a:bodyPr/>
            <a:lstStyle/>
            <a:p>
              <a:endParaRPr lang="en-US"/>
            </a:p>
          </p:txBody>
        </p:sp>
      </p:grpSp>
      <p:grpSp>
        <p:nvGrpSpPr>
          <p:cNvPr id="19" name="Group 19"/>
          <p:cNvGrpSpPr/>
          <p:nvPr/>
        </p:nvGrpSpPr>
        <p:grpSpPr>
          <a:xfrm>
            <a:off x="8368807" y="4160216"/>
            <a:ext cx="9024001" cy="5842882"/>
            <a:chOff x="0" y="0"/>
            <a:chExt cx="12032001" cy="7790509"/>
          </a:xfrm>
        </p:grpSpPr>
        <p:sp>
          <p:nvSpPr>
            <p:cNvPr id="20" name="Freeform 20"/>
            <p:cNvSpPr/>
            <p:nvPr/>
          </p:nvSpPr>
          <p:spPr>
            <a:xfrm>
              <a:off x="0" y="0"/>
              <a:ext cx="12032001" cy="7790509"/>
            </a:xfrm>
            <a:custGeom>
              <a:avLst/>
              <a:gdLst/>
              <a:ahLst/>
              <a:cxnLst/>
              <a:rect l="l" t="t" r="r" b="b"/>
              <a:pathLst>
                <a:path w="12032001" h="7790509">
                  <a:moveTo>
                    <a:pt x="0" y="0"/>
                  </a:moveTo>
                  <a:lnTo>
                    <a:pt x="12032001" y="0"/>
                  </a:lnTo>
                  <a:lnTo>
                    <a:pt x="12032001" y="7790509"/>
                  </a:lnTo>
                  <a:lnTo>
                    <a:pt x="0" y="7790509"/>
                  </a:lnTo>
                  <a:close/>
                </a:path>
              </a:pathLst>
            </a:custGeom>
            <a:solidFill>
              <a:srgbClr val="000000">
                <a:alpha val="0"/>
              </a:srgbClr>
            </a:solidFill>
          </p:spPr>
          <p:txBody>
            <a:bodyPr/>
            <a:lstStyle/>
            <a:p>
              <a:endParaRPr lang="en-US"/>
            </a:p>
          </p:txBody>
        </p:sp>
        <p:sp>
          <p:nvSpPr>
            <p:cNvPr id="21" name="TextBox 21"/>
            <p:cNvSpPr txBox="1"/>
            <p:nvPr/>
          </p:nvSpPr>
          <p:spPr>
            <a:xfrm>
              <a:off x="0" y="-9525"/>
              <a:ext cx="12032001" cy="7800034"/>
            </a:xfrm>
            <a:prstGeom prst="rect">
              <a:avLst/>
            </a:prstGeom>
          </p:spPr>
          <p:txBody>
            <a:bodyPr lIns="0" tIns="0" rIns="0" bIns="0" rtlCol="0" anchor="t"/>
            <a:lstStyle/>
            <a:p>
              <a:pPr algn="just">
                <a:lnSpc>
                  <a:spcPts val="2069"/>
                </a:lnSpc>
              </a:pPr>
              <a:r>
                <a:rPr lang="en-US" sz="1739" b="1" dirty="0">
                  <a:solidFill>
                    <a:srgbClr val="5A3C0F"/>
                  </a:solidFill>
                  <a:latin typeface="Poppins Bold"/>
                  <a:ea typeface="Poppins Bold"/>
                  <a:cs typeface="Poppins Bold"/>
                  <a:sym typeface="Poppins Bold"/>
                </a:rPr>
                <a:t>Louisville Affordable Housing Trust Fund’s Redlining Mitigation program known as REVERT is an acronym for Restoring Each Viable Economically Redlined Territory. REVERT strives to provide homeownership opportunities to families disproportionately impacted by Redlining in previously redlined neighborhoods. Many of these neighborhoods overlap Covid-19 affected areas. Through funding and resources, we plan to prioritize these efforts on undervalued, abandoned, and vacant properties.</a:t>
              </a:r>
            </a:p>
            <a:p>
              <a:pPr algn="r">
                <a:lnSpc>
                  <a:spcPts val="2069"/>
                </a:lnSpc>
              </a:pPr>
              <a:endParaRPr lang="en-US" sz="1739" b="1" dirty="0">
                <a:solidFill>
                  <a:srgbClr val="5A3C0F"/>
                </a:solidFill>
                <a:latin typeface="Poppins Bold"/>
                <a:ea typeface="Poppins Bold"/>
                <a:cs typeface="Poppins Bold"/>
                <a:sym typeface="Poppins Bold"/>
              </a:endParaRPr>
            </a:p>
            <a:p>
              <a:pPr algn="just">
                <a:lnSpc>
                  <a:spcPts val="2069"/>
                </a:lnSpc>
              </a:pPr>
              <a:r>
                <a:rPr lang="en-US" sz="1739" b="1" dirty="0">
                  <a:solidFill>
                    <a:srgbClr val="5A3C0F"/>
                  </a:solidFill>
                  <a:latin typeface="Poppins Bold"/>
                  <a:ea typeface="Poppins Bold"/>
                  <a:cs typeface="Poppins Bold"/>
                  <a:sym typeface="Poppins Bold"/>
                </a:rPr>
                <a:t>The REVERT program will provide 216 families with up to $50,000 in rehabilitation funding towards a home purchase. The funds can be used towards updating a property for code compliance, enhancing energy efficiency, updating décor and interior designs, as well as enhancing the curb appeal of a property. The funds may be used to demolish a structure, clear the lot, and build a new structure on the site. All construction MUST adhere to FHA guidelines of required repairs. The funds are forgivable if the applicant  owner occupies the home for at least 15 years. The applicant and the home must be eligible to be approved for funding. The selected property must be in a previously-redlined area and steps will be taken to validate that the applicant has family lineage tied to a previously redlined area. </a:t>
              </a:r>
            </a:p>
            <a:p>
              <a:pPr algn="just">
                <a:lnSpc>
                  <a:spcPts val="3621"/>
                </a:lnSpc>
              </a:pPr>
              <a:endParaRPr lang="en-US" sz="1739" b="1" dirty="0">
                <a:solidFill>
                  <a:srgbClr val="5A3C0F"/>
                </a:solidFill>
                <a:latin typeface="Poppins Bold"/>
                <a:ea typeface="Poppins Bold"/>
                <a:cs typeface="Poppins Bold"/>
                <a:sym typeface="Poppins Bold"/>
              </a:endParaRPr>
            </a:p>
            <a:p>
              <a:pPr algn="just">
                <a:lnSpc>
                  <a:spcPts val="2069"/>
                </a:lnSpc>
              </a:pPr>
              <a:endParaRPr lang="en-US" sz="1739" b="1" dirty="0">
                <a:solidFill>
                  <a:srgbClr val="5A3C0F"/>
                </a:solidFill>
                <a:latin typeface="Poppins Bold"/>
                <a:ea typeface="Poppins Bold"/>
                <a:cs typeface="Poppins Bold"/>
                <a:sym typeface="Poppins Bold"/>
              </a:endParaRPr>
            </a:p>
          </p:txBody>
        </p:sp>
      </p:grpSp>
      <p:grpSp>
        <p:nvGrpSpPr>
          <p:cNvPr id="22" name="Group 22"/>
          <p:cNvGrpSpPr/>
          <p:nvPr/>
        </p:nvGrpSpPr>
        <p:grpSpPr>
          <a:xfrm>
            <a:off x="7649700" y="3138371"/>
            <a:ext cx="9609600" cy="687705"/>
            <a:chOff x="0" y="0"/>
            <a:chExt cx="12812800" cy="916940"/>
          </a:xfrm>
        </p:grpSpPr>
        <p:sp>
          <p:nvSpPr>
            <p:cNvPr id="23" name="Freeform 23"/>
            <p:cNvSpPr/>
            <p:nvPr/>
          </p:nvSpPr>
          <p:spPr>
            <a:xfrm>
              <a:off x="0" y="0"/>
              <a:ext cx="12812800" cy="916940"/>
            </a:xfrm>
            <a:custGeom>
              <a:avLst/>
              <a:gdLst/>
              <a:ahLst/>
              <a:cxnLst/>
              <a:rect l="l" t="t" r="r" b="b"/>
              <a:pathLst>
                <a:path w="12812800" h="916940">
                  <a:moveTo>
                    <a:pt x="0" y="0"/>
                  </a:moveTo>
                  <a:lnTo>
                    <a:pt x="12812800" y="0"/>
                  </a:lnTo>
                  <a:lnTo>
                    <a:pt x="12812800" y="916940"/>
                  </a:lnTo>
                  <a:lnTo>
                    <a:pt x="0" y="916940"/>
                  </a:lnTo>
                  <a:close/>
                </a:path>
              </a:pathLst>
            </a:custGeom>
            <a:solidFill>
              <a:srgbClr val="000000">
                <a:alpha val="0"/>
              </a:srgbClr>
            </a:solidFill>
          </p:spPr>
          <p:txBody>
            <a:bodyPr/>
            <a:lstStyle/>
            <a:p>
              <a:endParaRPr lang="en-US"/>
            </a:p>
          </p:txBody>
        </p:sp>
        <p:sp>
          <p:nvSpPr>
            <p:cNvPr id="24" name="TextBox 24"/>
            <p:cNvSpPr txBox="1"/>
            <p:nvPr/>
          </p:nvSpPr>
          <p:spPr>
            <a:xfrm>
              <a:off x="0" y="-9525"/>
              <a:ext cx="12812800" cy="926465"/>
            </a:xfrm>
            <a:prstGeom prst="rect">
              <a:avLst/>
            </a:prstGeom>
          </p:spPr>
          <p:txBody>
            <a:bodyPr lIns="0" tIns="0" rIns="0" bIns="0" rtlCol="0" anchor="t"/>
            <a:lstStyle/>
            <a:p>
              <a:pPr algn="r">
                <a:lnSpc>
                  <a:spcPts val="5083"/>
                </a:lnSpc>
              </a:pPr>
              <a:r>
                <a:rPr lang="en-US" sz="4498" b="1" spc="-134">
                  <a:solidFill>
                    <a:srgbClr val="F03611"/>
                  </a:solidFill>
                  <a:latin typeface="Poppins Bold"/>
                  <a:ea typeface="Poppins Bold"/>
                  <a:cs typeface="Poppins Bold"/>
                  <a:sym typeface="Poppins Bold"/>
                </a:rPr>
                <a:t>What is the REVERT program?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6057756" cy="10481115"/>
            <a:chOff x="0" y="0"/>
            <a:chExt cx="21410341" cy="13974820"/>
          </a:xfrm>
        </p:grpSpPr>
        <p:sp>
          <p:nvSpPr>
            <p:cNvPr id="3" name="Freeform 3"/>
            <p:cNvSpPr/>
            <p:nvPr/>
          </p:nvSpPr>
          <p:spPr>
            <a:xfrm>
              <a:off x="0" y="0"/>
              <a:ext cx="21410295" cy="13974826"/>
            </a:xfrm>
            <a:custGeom>
              <a:avLst/>
              <a:gdLst/>
              <a:ahLst/>
              <a:cxnLst/>
              <a:rect l="l" t="t" r="r" b="b"/>
              <a:pathLst>
                <a:path w="21410295" h="13974826">
                  <a:moveTo>
                    <a:pt x="0" y="0"/>
                  </a:moveTo>
                  <a:lnTo>
                    <a:pt x="21410295" y="0"/>
                  </a:lnTo>
                  <a:lnTo>
                    <a:pt x="21410295" y="13974826"/>
                  </a:lnTo>
                  <a:lnTo>
                    <a:pt x="0" y="13974826"/>
                  </a:lnTo>
                  <a:lnTo>
                    <a:pt x="0" y="0"/>
                  </a:lnTo>
                  <a:close/>
                </a:path>
              </a:pathLst>
            </a:custGeom>
            <a:blipFill>
              <a:blip r:embed="rId2">
                <a:alphaModFix amt="65000"/>
              </a:blip>
              <a:stretch>
                <a:fillRect l="-13690" r="-13690"/>
              </a:stretch>
            </a:blipFill>
          </p:spPr>
          <p:txBody>
            <a:bodyPr/>
            <a:lstStyle/>
            <a:p>
              <a:endParaRPr lang="en-US"/>
            </a:p>
          </p:txBody>
        </p:sp>
      </p:grpSp>
      <p:grpSp>
        <p:nvGrpSpPr>
          <p:cNvPr id="4" name="Group 4"/>
          <p:cNvGrpSpPr/>
          <p:nvPr/>
        </p:nvGrpSpPr>
        <p:grpSpPr>
          <a:xfrm>
            <a:off x="11633147" y="0"/>
            <a:ext cx="6654828" cy="10285633"/>
            <a:chOff x="0" y="0"/>
            <a:chExt cx="8873104" cy="13714178"/>
          </a:xfrm>
        </p:grpSpPr>
        <p:sp>
          <p:nvSpPr>
            <p:cNvPr id="5" name="Freeform 5"/>
            <p:cNvSpPr/>
            <p:nvPr/>
          </p:nvSpPr>
          <p:spPr>
            <a:xfrm>
              <a:off x="0" y="0"/>
              <a:ext cx="8873109" cy="13714095"/>
            </a:xfrm>
            <a:custGeom>
              <a:avLst/>
              <a:gdLst/>
              <a:ahLst/>
              <a:cxnLst/>
              <a:rect l="l" t="t" r="r" b="b"/>
              <a:pathLst>
                <a:path w="8873109" h="13714095">
                  <a:moveTo>
                    <a:pt x="2680716" y="0"/>
                  </a:moveTo>
                  <a:lnTo>
                    <a:pt x="0" y="4608957"/>
                  </a:lnTo>
                  <a:lnTo>
                    <a:pt x="5336413" y="13714095"/>
                  </a:lnTo>
                  <a:lnTo>
                    <a:pt x="8873109" y="13714095"/>
                  </a:lnTo>
                  <a:lnTo>
                    <a:pt x="8873109" y="0"/>
                  </a:lnTo>
                  <a:close/>
                </a:path>
              </a:pathLst>
            </a:custGeom>
            <a:blipFill>
              <a:blip r:embed="rId3"/>
              <a:stretch>
                <a:fillRect l="-65919" r="-65919"/>
              </a:stretch>
            </a:blipFill>
          </p:spPr>
          <p:txBody>
            <a:bodyPr/>
            <a:lstStyle/>
            <a:p>
              <a:endParaRPr lang="en-US"/>
            </a:p>
          </p:txBody>
        </p:sp>
      </p:grpSp>
      <p:grpSp>
        <p:nvGrpSpPr>
          <p:cNvPr id="6" name="Group 6"/>
          <p:cNvGrpSpPr/>
          <p:nvPr/>
        </p:nvGrpSpPr>
        <p:grpSpPr>
          <a:xfrm rot="3532405">
            <a:off x="10760060" y="10489296"/>
            <a:ext cx="6972446" cy="331191"/>
            <a:chOff x="0" y="0"/>
            <a:chExt cx="9296595" cy="441588"/>
          </a:xfrm>
        </p:grpSpPr>
        <p:sp>
          <p:nvSpPr>
            <p:cNvPr id="7" name="Freeform 7"/>
            <p:cNvSpPr/>
            <p:nvPr/>
          </p:nvSpPr>
          <p:spPr>
            <a:xfrm>
              <a:off x="0" y="0"/>
              <a:ext cx="9296654" cy="441579"/>
            </a:xfrm>
            <a:custGeom>
              <a:avLst/>
              <a:gdLst/>
              <a:ahLst/>
              <a:cxnLst/>
              <a:rect l="l" t="t" r="r" b="b"/>
              <a:pathLst>
                <a:path w="9296654" h="441579">
                  <a:moveTo>
                    <a:pt x="0" y="0"/>
                  </a:moveTo>
                  <a:lnTo>
                    <a:pt x="9296654" y="0"/>
                  </a:lnTo>
                  <a:lnTo>
                    <a:pt x="9296654" y="441579"/>
                  </a:lnTo>
                  <a:lnTo>
                    <a:pt x="0" y="441579"/>
                  </a:lnTo>
                  <a:lnTo>
                    <a:pt x="0" y="0"/>
                  </a:lnTo>
                  <a:close/>
                </a:path>
              </a:pathLst>
            </a:custGeom>
            <a:blipFill>
              <a:blip r:embed="rId4">
                <a:alphaModFix amt="46000"/>
              </a:blip>
              <a:stretch>
                <a:fillRect t="-1036" b="-1038"/>
              </a:stretch>
            </a:blipFill>
          </p:spPr>
          <p:txBody>
            <a:bodyPr/>
            <a:lstStyle/>
            <a:p>
              <a:endParaRPr lang="en-US"/>
            </a:p>
          </p:txBody>
        </p:sp>
      </p:grpSp>
      <p:sp>
        <p:nvSpPr>
          <p:cNvPr id="8" name="Freeform 8"/>
          <p:cNvSpPr/>
          <p:nvPr/>
        </p:nvSpPr>
        <p:spPr>
          <a:xfrm>
            <a:off x="10533912" y="3694649"/>
            <a:ext cx="6404189" cy="10201121"/>
          </a:xfrm>
          <a:custGeom>
            <a:avLst/>
            <a:gdLst/>
            <a:ahLst/>
            <a:cxnLst/>
            <a:rect l="l" t="t" r="r" b="b"/>
            <a:pathLst>
              <a:path w="6404189" h="10201121">
                <a:moveTo>
                  <a:pt x="0" y="0"/>
                </a:moveTo>
                <a:lnTo>
                  <a:pt x="6404190" y="0"/>
                </a:lnTo>
                <a:lnTo>
                  <a:pt x="6404190" y="10201121"/>
                </a:lnTo>
                <a:lnTo>
                  <a:pt x="0" y="10201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0374469" y="-1458481"/>
            <a:ext cx="3784374" cy="5442633"/>
          </a:xfrm>
          <a:custGeom>
            <a:avLst/>
            <a:gdLst/>
            <a:ahLst/>
            <a:cxnLst/>
            <a:rect l="l" t="t" r="r" b="b"/>
            <a:pathLst>
              <a:path w="3784374" h="5442633">
                <a:moveTo>
                  <a:pt x="0" y="0"/>
                </a:moveTo>
                <a:lnTo>
                  <a:pt x="3784374" y="0"/>
                </a:lnTo>
                <a:lnTo>
                  <a:pt x="3784374" y="5442633"/>
                </a:lnTo>
                <a:lnTo>
                  <a:pt x="0" y="54426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0" name="Group 10"/>
          <p:cNvGrpSpPr/>
          <p:nvPr/>
        </p:nvGrpSpPr>
        <p:grpSpPr>
          <a:xfrm rot="3532405">
            <a:off x="8667402" y="7299996"/>
            <a:ext cx="8655449" cy="411134"/>
            <a:chOff x="0" y="0"/>
            <a:chExt cx="11540599" cy="548179"/>
          </a:xfrm>
        </p:grpSpPr>
        <p:sp>
          <p:nvSpPr>
            <p:cNvPr id="11" name="Freeform 11"/>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4">
                <a:alphaModFix amt="46000"/>
              </a:blip>
              <a:stretch>
                <a:fillRect t="-1036" b="-1045"/>
              </a:stretch>
            </a:blipFill>
          </p:spPr>
          <p:txBody>
            <a:bodyPr/>
            <a:lstStyle/>
            <a:p>
              <a:endParaRPr lang="en-US"/>
            </a:p>
          </p:txBody>
        </p:sp>
      </p:grpSp>
      <p:grpSp>
        <p:nvGrpSpPr>
          <p:cNvPr id="12" name="Group 12"/>
          <p:cNvGrpSpPr/>
          <p:nvPr/>
        </p:nvGrpSpPr>
        <p:grpSpPr>
          <a:xfrm rot="3532405">
            <a:off x="8589686" y="6438867"/>
            <a:ext cx="10208435" cy="484901"/>
            <a:chOff x="0" y="0"/>
            <a:chExt cx="13611247" cy="646535"/>
          </a:xfrm>
        </p:grpSpPr>
        <p:sp>
          <p:nvSpPr>
            <p:cNvPr id="13" name="Freeform 13"/>
            <p:cNvSpPr/>
            <p:nvPr/>
          </p:nvSpPr>
          <p:spPr>
            <a:xfrm flipH="1" flipV="1">
              <a:off x="0" y="0"/>
              <a:ext cx="13611225" cy="646557"/>
            </a:xfrm>
            <a:custGeom>
              <a:avLst/>
              <a:gdLst/>
              <a:ahLst/>
              <a:cxnLst/>
              <a:rect l="l" t="t" r="r" b="b"/>
              <a:pathLst>
                <a:path w="13611225" h="646557">
                  <a:moveTo>
                    <a:pt x="13611225" y="646557"/>
                  </a:moveTo>
                  <a:lnTo>
                    <a:pt x="0" y="646557"/>
                  </a:lnTo>
                  <a:lnTo>
                    <a:pt x="0" y="0"/>
                  </a:lnTo>
                  <a:lnTo>
                    <a:pt x="13611225" y="0"/>
                  </a:lnTo>
                  <a:lnTo>
                    <a:pt x="13611225" y="646557"/>
                  </a:lnTo>
                  <a:close/>
                </a:path>
              </a:pathLst>
            </a:custGeom>
            <a:blipFill>
              <a:blip r:embed="rId4">
                <a:alphaModFix amt="46000"/>
              </a:blip>
              <a:stretch>
                <a:fillRect t="-1036" b="-1033"/>
              </a:stretch>
            </a:blipFill>
          </p:spPr>
          <p:txBody>
            <a:bodyPr/>
            <a:lstStyle/>
            <a:p>
              <a:endParaRPr lang="en-US"/>
            </a:p>
          </p:txBody>
        </p:sp>
      </p:grpSp>
      <p:sp>
        <p:nvSpPr>
          <p:cNvPr id="14" name="Freeform 14"/>
          <p:cNvSpPr/>
          <p:nvPr/>
        </p:nvSpPr>
        <p:spPr>
          <a:xfrm>
            <a:off x="10338059" y="2353088"/>
            <a:ext cx="6353946" cy="10115368"/>
          </a:xfrm>
          <a:custGeom>
            <a:avLst/>
            <a:gdLst/>
            <a:ahLst/>
            <a:cxnLst/>
            <a:rect l="l" t="t" r="r" b="b"/>
            <a:pathLst>
              <a:path w="6353946" h="10115368">
                <a:moveTo>
                  <a:pt x="0" y="0"/>
                </a:moveTo>
                <a:lnTo>
                  <a:pt x="6353946" y="0"/>
                </a:lnTo>
                <a:lnTo>
                  <a:pt x="6353946" y="10115369"/>
                </a:lnTo>
                <a:lnTo>
                  <a:pt x="0" y="101153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5" name="Group 15"/>
          <p:cNvGrpSpPr/>
          <p:nvPr/>
        </p:nvGrpSpPr>
        <p:grpSpPr>
          <a:xfrm>
            <a:off x="721033" y="3666074"/>
            <a:ext cx="9617027" cy="6701386"/>
            <a:chOff x="0" y="0"/>
            <a:chExt cx="12822703" cy="8935181"/>
          </a:xfrm>
        </p:grpSpPr>
        <p:sp>
          <p:nvSpPr>
            <p:cNvPr id="16" name="Freeform 16"/>
            <p:cNvSpPr/>
            <p:nvPr/>
          </p:nvSpPr>
          <p:spPr>
            <a:xfrm>
              <a:off x="0" y="0"/>
              <a:ext cx="12822703" cy="8935181"/>
            </a:xfrm>
            <a:custGeom>
              <a:avLst/>
              <a:gdLst/>
              <a:ahLst/>
              <a:cxnLst/>
              <a:rect l="l" t="t" r="r" b="b"/>
              <a:pathLst>
                <a:path w="12822703" h="8935181">
                  <a:moveTo>
                    <a:pt x="0" y="0"/>
                  </a:moveTo>
                  <a:lnTo>
                    <a:pt x="12822703" y="0"/>
                  </a:lnTo>
                  <a:lnTo>
                    <a:pt x="12822703" y="8935181"/>
                  </a:lnTo>
                  <a:lnTo>
                    <a:pt x="0" y="8935181"/>
                  </a:lnTo>
                  <a:close/>
                </a:path>
              </a:pathLst>
            </a:custGeom>
            <a:solidFill>
              <a:srgbClr val="000000">
                <a:alpha val="0"/>
              </a:srgbClr>
            </a:solidFill>
          </p:spPr>
          <p:txBody>
            <a:bodyPr/>
            <a:lstStyle/>
            <a:p>
              <a:endParaRPr lang="en-US"/>
            </a:p>
          </p:txBody>
        </p:sp>
        <p:sp>
          <p:nvSpPr>
            <p:cNvPr id="17" name="TextBox 17"/>
            <p:cNvSpPr txBox="1"/>
            <p:nvPr/>
          </p:nvSpPr>
          <p:spPr>
            <a:xfrm>
              <a:off x="0" y="-104775"/>
              <a:ext cx="12822703" cy="9039956"/>
            </a:xfrm>
            <a:prstGeom prst="rect">
              <a:avLst/>
            </a:prstGeom>
          </p:spPr>
          <p:txBody>
            <a:bodyPr lIns="0" tIns="0" rIns="0" bIns="0" rtlCol="0" anchor="t"/>
            <a:lstStyle/>
            <a:p>
              <a:pPr algn="ctr">
                <a:lnSpc>
                  <a:spcPts val="3383"/>
                </a:lnSpc>
              </a:pPr>
              <a:endParaRPr/>
            </a:p>
            <a:p>
              <a:pPr algn="just">
                <a:lnSpc>
                  <a:spcPts val="2472"/>
                </a:lnSpc>
              </a:pPr>
              <a:endParaRPr/>
            </a:p>
            <a:p>
              <a:pPr marL="17687" lvl="1" indent="-8844" algn="l">
                <a:lnSpc>
                  <a:spcPts val="2472"/>
                </a:lnSpc>
                <a:buFont typeface="Arial"/>
                <a:buChar char="•"/>
              </a:pPr>
              <a:r>
                <a:rPr lang="en-US" sz="2077" b="1">
                  <a:solidFill>
                    <a:srgbClr val="5A3C0F"/>
                  </a:solidFill>
                  <a:latin typeface="Poppins Bold"/>
                  <a:ea typeface="Poppins Bold"/>
                  <a:cs typeface="Poppins Bold"/>
                  <a:sym typeface="Poppins Bold"/>
                </a:rPr>
                <a:t>Proof of family lineage that a direct family member resided in a previously Louisville Metro redlined area between 1937-1968. Eligible family members include the applicants' mother, father, grandparents or great grandparents.  </a:t>
              </a:r>
            </a:p>
            <a:p>
              <a:pPr marL="17687" lvl="1" indent="-8844" algn="l">
                <a:lnSpc>
                  <a:spcPts val="2472"/>
                </a:lnSpc>
              </a:pPr>
              <a:endParaRPr lang="en-US" sz="2077" b="1">
                <a:solidFill>
                  <a:srgbClr val="5A3C0F"/>
                </a:solidFill>
                <a:latin typeface="Poppins Bold"/>
                <a:ea typeface="Poppins Bold"/>
                <a:cs typeface="Poppins Bold"/>
                <a:sym typeface="Poppins Bold"/>
              </a:endParaRPr>
            </a:p>
            <a:p>
              <a:pPr marL="17687" lvl="1" indent="-8844" algn="l">
                <a:lnSpc>
                  <a:spcPts val="2472"/>
                </a:lnSpc>
                <a:buFont typeface="Arial"/>
                <a:buChar char="•"/>
              </a:pPr>
              <a:r>
                <a:rPr lang="en-US" sz="2077" b="1">
                  <a:solidFill>
                    <a:srgbClr val="5A3C0F"/>
                  </a:solidFill>
                  <a:latin typeface="Poppins Bold"/>
                  <a:ea typeface="Poppins Bold"/>
                  <a:cs typeface="Poppins Bold"/>
                  <a:sym typeface="Poppins Bold"/>
                </a:rPr>
                <a:t>Based on the applicant's household size, the applicant’s income can not exceed 300% of Federal Poverty Guidelines. Applicants must submit 2 years of income tax returns and their 2 most recent paystubs. Documentation will need to be submitted showing proof the household members currently occupy the applicant's residence.</a:t>
              </a:r>
            </a:p>
            <a:p>
              <a:pPr marL="17687" lvl="1" indent="-8844" algn="l">
                <a:lnSpc>
                  <a:spcPts val="2472"/>
                </a:lnSpc>
              </a:pPr>
              <a:endParaRPr lang="en-US" sz="2077" b="1">
                <a:solidFill>
                  <a:srgbClr val="5A3C0F"/>
                </a:solidFill>
                <a:latin typeface="Poppins Bold"/>
                <a:ea typeface="Poppins Bold"/>
                <a:cs typeface="Poppins Bold"/>
                <a:sym typeface="Poppins Bold"/>
              </a:endParaRPr>
            </a:p>
            <a:p>
              <a:pPr marL="17687" lvl="1" indent="-8844" algn="l">
                <a:lnSpc>
                  <a:spcPts val="2472"/>
                </a:lnSpc>
                <a:buFont typeface="Arial"/>
                <a:buChar char="•"/>
              </a:pPr>
              <a:r>
                <a:rPr lang="en-US" sz="2077" b="1">
                  <a:solidFill>
                    <a:srgbClr val="5A3C0F"/>
                  </a:solidFill>
                  <a:latin typeface="Poppins Bold"/>
                  <a:ea typeface="Poppins Bold"/>
                  <a:cs typeface="Poppins Bold"/>
                  <a:sym typeface="Poppins Bold"/>
                </a:rPr>
                <a:t>Each applicant must provide a valid HUD approved homebuyers education course certificate.</a:t>
              </a:r>
            </a:p>
            <a:p>
              <a:pPr marL="17687" lvl="1" indent="-8844" algn="l">
                <a:lnSpc>
                  <a:spcPts val="2472"/>
                </a:lnSpc>
              </a:pPr>
              <a:endParaRPr lang="en-US" sz="2077" b="1">
                <a:solidFill>
                  <a:srgbClr val="5A3C0F"/>
                </a:solidFill>
                <a:latin typeface="Poppins Bold"/>
                <a:ea typeface="Poppins Bold"/>
                <a:cs typeface="Poppins Bold"/>
                <a:sym typeface="Poppins Bold"/>
              </a:endParaRPr>
            </a:p>
            <a:p>
              <a:pPr marL="17687" lvl="1" indent="-8844" algn="l">
                <a:lnSpc>
                  <a:spcPts val="2472"/>
                </a:lnSpc>
                <a:buFont typeface="Arial"/>
                <a:buChar char="•"/>
              </a:pPr>
              <a:r>
                <a:rPr lang="en-US" sz="2077" b="1">
                  <a:solidFill>
                    <a:srgbClr val="5A3C0F"/>
                  </a:solidFill>
                  <a:latin typeface="Poppins Bold"/>
                  <a:ea typeface="Poppins Bold"/>
                  <a:cs typeface="Poppins Bold"/>
                  <a:sym typeface="Poppins Bold"/>
                </a:rPr>
                <a:t>The applicant must owner occupy the residence</a:t>
              </a:r>
            </a:p>
            <a:p>
              <a:pPr marL="17687" lvl="1" indent="-8844" algn="l">
                <a:lnSpc>
                  <a:spcPts val="2472"/>
                </a:lnSpc>
              </a:pPr>
              <a:endParaRPr lang="en-US" sz="2077" b="1">
                <a:solidFill>
                  <a:srgbClr val="5A3C0F"/>
                </a:solidFill>
                <a:latin typeface="Poppins Bold"/>
                <a:ea typeface="Poppins Bold"/>
                <a:cs typeface="Poppins Bold"/>
                <a:sym typeface="Poppins Bold"/>
              </a:endParaRPr>
            </a:p>
            <a:p>
              <a:pPr marL="17687" lvl="1" indent="-8844" algn="just">
                <a:lnSpc>
                  <a:spcPts val="3904"/>
                </a:lnSpc>
              </a:pPr>
              <a:endParaRPr lang="en-US" sz="2077" b="1">
                <a:solidFill>
                  <a:srgbClr val="5A3C0F"/>
                </a:solidFill>
                <a:latin typeface="Poppins Bold"/>
                <a:ea typeface="Poppins Bold"/>
                <a:cs typeface="Poppins Bold"/>
                <a:sym typeface="Poppins Bold"/>
              </a:endParaRPr>
            </a:p>
            <a:p>
              <a:pPr marL="17687" lvl="1" indent="-8844" algn="just">
                <a:lnSpc>
                  <a:spcPts val="2472"/>
                </a:lnSpc>
              </a:pPr>
              <a:endParaRPr lang="en-US" sz="2077" b="1">
                <a:solidFill>
                  <a:srgbClr val="5A3C0F"/>
                </a:solidFill>
                <a:latin typeface="Poppins Bold"/>
                <a:ea typeface="Poppins Bold"/>
                <a:cs typeface="Poppins Bold"/>
                <a:sym typeface="Poppins Bold"/>
              </a:endParaRPr>
            </a:p>
          </p:txBody>
        </p:sp>
      </p:grpSp>
      <p:grpSp>
        <p:nvGrpSpPr>
          <p:cNvPr id="18" name="Group 18"/>
          <p:cNvGrpSpPr/>
          <p:nvPr/>
        </p:nvGrpSpPr>
        <p:grpSpPr>
          <a:xfrm>
            <a:off x="1141390" y="2788859"/>
            <a:ext cx="9553323" cy="687705"/>
            <a:chOff x="0" y="0"/>
            <a:chExt cx="12737764" cy="916940"/>
          </a:xfrm>
        </p:grpSpPr>
        <p:sp>
          <p:nvSpPr>
            <p:cNvPr id="19" name="Freeform 19"/>
            <p:cNvSpPr/>
            <p:nvPr/>
          </p:nvSpPr>
          <p:spPr>
            <a:xfrm>
              <a:off x="0" y="0"/>
              <a:ext cx="12737764" cy="916940"/>
            </a:xfrm>
            <a:custGeom>
              <a:avLst/>
              <a:gdLst/>
              <a:ahLst/>
              <a:cxnLst/>
              <a:rect l="l" t="t" r="r" b="b"/>
              <a:pathLst>
                <a:path w="12737764" h="916940">
                  <a:moveTo>
                    <a:pt x="0" y="0"/>
                  </a:moveTo>
                  <a:lnTo>
                    <a:pt x="12737764" y="0"/>
                  </a:lnTo>
                  <a:lnTo>
                    <a:pt x="12737764" y="916940"/>
                  </a:lnTo>
                  <a:lnTo>
                    <a:pt x="0" y="916940"/>
                  </a:lnTo>
                  <a:close/>
                </a:path>
              </a:pathLst>
            </a:custGeom>
            <a:solidFill>
              <a:srgbClr val="000000">
                <a:alpha val="0"/>
              </a:srgbClr>
            </a:solidFill>
          </p:spPr>
          <p:txBody>
            <a:bodyPr/>
            <a:lstStyle/>
            <a:p>
              <a:endParaRPr lang="en-US"/>
            </a:p>
          </p:txBody>
        </p:sp>
        <p:sp>
          <p:nvSpPr>
            <p:cNvPr id="20" name="TextBox 20"/>
            <p:cNvSpPr txBox="1"/>
            <p:nvPr/>
          </p:nvSpPr>
          <p:spPr>
            <a:xfrm>
              <a:off x="0" y="-9525"/>
              <a:ext cx="12737764" cy="926465"/>
            </a:xfrm>
            <a:prstGeom prst="rect">
              <a:avLst/>
            </a:prstGeom>
          </p:spPr>
          <p:txBody>
            <a:bodyPr lIns="0" tIns="0" rIns="0" bIns="0" rtlCol="0" anchor="t"/>
            <a:lstStyle/>
            <a:p>
              <a:pPr algn="ctr">
                <a:lnSpc>
                  <a:spcPts val="5083"/>
                </a:lnSpc>
              </a:pPr>
              <a:r>
                <a:rPr lang="en-US" sz="4498" b="1" spc="-134">
                  <a:solidFill>
                    <a:srgbClr val="F03611"/>
                  </a:solidFill>
                  <a:latin typeface="Poppins Bold"/>
                  <a:ea typeface="Poppins Bold"/>
                  <a:cs typeface="Poppins Bold"/>
                  <a:sym typeface="Poppins Bold"/>
                </a:rPr>
                <a:t>Eligibility Requirements</a:t>
              </a:r>
            </a:p>
          </p:txBody>
        </p:sp>
      </p:grpSp>
      <p:grpSp>
        <p:nvGrpSpPr>
          <p:cNvPr id="21" name="Group 21"/>
          <p:cNvGrpSpPr/>
          <p:nvPr/>
        </p:nvGrpSpPr>
        <p:grpSpPr>
          <a:xfrm>
            <a:off x="4044773" y="578415"/>
            <a:ext cx="3746558" cy="2322866"/>
            <a:chOff x="0" y="0"/>
            <a:chExt cx="4995411" cy="3097155"/>
          </a:xfrm>
        </p:grpSpPr>
        <p:sp>
          <p:nvSpPr>
            <p:cNvPr id="22" name="Freeform 22"/>
            <p:cNvSpPr/>
            <p:nvPr/>
          </p:nvSpPr>
          <p:spPr>
            <a:xfrm>
              <a:off x="0" y="0"/>
              <a:ext cx="4995418" cy="3097149"/>
            </a:xfrm>
            <a:custGeom>
              <a:avLst/>
              <a:gdLst/>
              <a:ahLst/>
              <a:cxnLst/>
              <a:rect l="l" t="t" r="r" b="b"/>
              <a:pathLst>
                <a:path w="4995418" h="3097149">
                  <a:moveTo>
                    <a:pt x="0" y="0"/>
                  </a:moveTo>
                  <a:lnTo>
                    <a:pt x="4995418" y="0"/>
                  </a:lnTo>
                  <a:lnTo>
                    <a:pt x="4995418" y="3097149"/>
                  </a:lnTo>
                  <a:lnTo>
                    <a:pt x="0" y="3097149"/>
                  </a:lnTo>
                  <a:lnTo>
                    <a:pt x="0" y="0"/>
                  </a:lnTo>
                  <a:close/>
                </a:path>
              </a:pathLst>
            </a:custGeom>
            <a:blipFill>
              <a:blip r:embed="rId11"/>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4887" r="-4887"/>
              </a:stretch>
            </a:blipFill>
          </p:spPr>
          <p:txBody>
            <a:bodyPr/>
            <a:lstStyle/>
            <a:p>
              <a:endParaRPr lang="en-US"/>
            </a:p>
          </p:txBody>
        </p:sp>
      </p:grpSp>
      <p:sp>
        <p:nvSpPr>
          <p:cNvPr id="4" name="Freeform 4"/>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5597" y="6598"/>
            <a:ext cx="17172878" cy="10499501"/>
            <a:chOff x="0" y="0"/>
            <a:chExt cx="22897171" cy="13999335"/>
          </a:xfrm>
        </p:grpSpPr>
        <p:sp>
          <p:nvSpPr>
            <p:cNvPr id="3" name="Freeform 3"/>
            <p:cNvSpPr/>
            <p:nvPr/>
          </p:nvSpPr>
          <p:spPr>
            <a:xfrm>
              <a:off x="0" y="0"/>
              <a:ext cx="22897212" cy="13999338"/>
            </a:xfrm>
            <a:custGeom>
              <a:avLst/>
              <a:gdLst/>
              <a:ahLst/>
              <a:cxnLst/>
              <a:rect l="l" t="t" r="r" b="b"/>
              <a:pathLst>
                <a:path w="22897212" h="13999338">
                  <a:moveTo>
                    <a:pt x="0" y="0"/>
                  </a:moveTo>
                  <a:lnTo>
                    <a:pt x="22897212" y="0"/>
                  </a:lnTo>
                  <a:lnTo>
                    <a:pt x="22897212" y="13999338"/>
                  </a:lnTo>
                  <a:lnTo>
                    <a:pt x="0" y="13999338"/>
                  </a:lnTo>
                  <a:lnTo>
                    <a:pt x="0" y="0"/>
                  </a:lnTo>
                  <a:close/>
                </a:path>
              </a:pathLst>
            </a:custGeom>
            <a:blipFill>
              <a:blip r:embed="rId2">
                <a:alphaModFix amt="31999"/>
              </a:blip>
              <a:stretch>
                <a:fillRect l="-9659" r="-9659"/>
              </a:stretch>
            </a:blipFill>
          </p:spPr>
          <p:txBody>
            <a:bodyPr/>
            <a:lstStyle/>
            <a:p>
              <a:endParaRPr lang="en-US"/>
            </a:p>
          </p:txBody>
        </p:sp>
      </p:grpSp>
      <p:grpSp>
        <p:nvGrpSpPr>
          <p:cNvPr id="4" name="Group 4"/>
          <p:cNvGrpSpPr/>
          <p:nvPr/>
        </p:nvGrpSpPr>
        <p:grpSpPr>
          <a:xfrm>
            <a:off x="9525" y="0"/>
            <a:ext cx="6654864" cy="10285633"/>
            <a:chOff x="0" y="0"/>
            <a:chExt cx="8873152" cy="13714178"/>
          </a:xfrm>
        </p:grpSpPr>
        <p:sp>
          <p:nvSpPr>
            <p:cNvPr id="5" name="Freeform 5"/>
            <p:cNvSpPr/>
            <p:nvPr/>
          </p:nvSpPr>
          <p:spPr>
            <a:xfrm>
              <a:off x="0" y="0"/>
              <a:ext cx="8873109" cy="13714222"/>
            </a:xfrm>
            <a:custGeom>
              <a:avLst/>
              <a:gdLst/>
              <a:ahLst/>
              <a:cxnLst/>
              <a:rect l="l" t="t" r="r" b="b"/>
              <a:pathLst>
                <a:path w="8873109" h="13714222">
                  <a:moveTo>
                    <a:pt x="0" y="0"/>
                  </a:moveTo>
                  <a:lnTo>
                    <a:pt x="0" y="13714222"/>
                  </a:lnTo>
                  <a:lnTo>
                    <a:pt x="3536696" y="13714222"/>
                  </a:lnTo>
                  <a:lnTo>
                    <a:pt x="8873109" y="4609084"/>
                  </a:lnTo>
                  <a:lnTo>
                    <a:pt x="8873109" y="4608957"/>
                  </a:lnTo>
                  <a:lnTo>
                    <a:pt x="6192393" y="0"/>
                  </a:lnTo>
                  <a:close/>
                </a:path>
              </a:pathLst>
            </a:custGeom>
            <a:blipFill>
              <a:blip r:embed="rId3"/>
              <a:stretch>
                <a:fillRect l="-53056" r="-53057"/>
              </a:stretch>
            </a:blipFill>
          </p:spPr>
          <p:txBody>
            <a:bodyPr/>
            <a:lstStyle/>
            <a:p>
              <a:endParaRPr lang="en-US"/>
            </a:p>
          </p:txBody>
        </p:sp>
      </p:grpSp>
      <p:sp>
        <p:nvSpPr>
          <p:cNvPr id="6" name="Freeform 6"/>
          <p:cNvSpPr/>
          <p:nvPr/>
        </p:nvSpPr>
        <p:spPr>
          <a:xfrm>
            <a:off x="3439788" y="7547675"/>
            <a:ext cx="4607184" cy="3967560"/>
          </a:xfrm>
          <a:custGeom>
            <a:avLst/>
            <a:gdLst/>
            <a:ahLst/>
            <a:cxnLst/>
            <a:rect l="l" t="t" r="r" b="b"/>
            <a:pathLst>
              <a:path w="4607184" h="3967560">
                <a:moveTo>
                  <a:pt x="0" y="0"/>
                </a:moveTo>
                <a:lnTo>
                  <a:pt x="4607184" y="0"/>
                </a:lnTo>
                <a:lnTo>
                  <a:pt x="4607184" y="3967560"/>
                </a:lnTo>
                <a:lnTo>
                  <a:pt x="0" y="396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846698" y="-1922901"/>
            <a:ext cx="4278857" cy="6075471"/>
          </a:xfrm>
          <a:custGeom>
            <a:avLst/>
            <a:gdLst/>
            <a:ahLst/>
            <a:cxnLst/>
            <a:rect l="l" t="t" r="r" b="b"/>
            <a:pathLst>
              <a:path w="4278857" h="6075471">
                <a:moveTo>
                  <a:pt x="0" y="0"/>
                </a:moveTo>
                <a:lnTo>
                  <a:pt x="4278857" y="0"/>
                </a:lnTo>
                <a:lnTo>
                  <a:pt x="4278857" y="6075471"/>
                </a:lnTo>
                <a:lnTo>
                  <a:pt x="0" y="6075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3600297">
            <a:off x="2668462" y="8570233"/>
            <a:ext cx="5220576" cy="247977"/>
            <a:chOff x="0" y="0"/>
            <a:chExt cx="6960768" cy="330636"/>
          </a:xfrm>
        </p:grpSpPr>
        <p:sp>
          <p:nvSpPr>
            <p:cNvPr id="9" name="Freeform 9"/>
            <p:cNvSpPr/>
            <p:nvPr/>
          </p:nvSpPr>
          <p:spPr>
            <a:xfrm>
              <a:off x="0" y="0"/>
              <a:ext cx="6960743" cy="330581"/>
            </a:xfrm>
            <a:custGeom>
              <a:avLst/>
              <a:gdLst/>
              <a:ahLst/>
              <a:cxnLst/>
              <a:rect l="l" t="t" r="r" b="b"/>
              <a:pathLst>
                <a:path w="6960743" h="330581">
                  <a:moveTo>
                    <a:pt x="0" y="0"/>
                  </a:moveTo>
                  <a:lnTo>
                    <a:pt x="6960743" y="0"/>
                  </a:lnTo>
                  <a:lnTo>
                    <a:pt x="6960743" y="330581"/>
                  </a:lnTo>
                  <a:lnTo>
                    <a:pt x="0" y="330581"/>
                  </a:lnTo>
                  <a:lnTo>
                    <a:pt x="0" y="0"/>
                  </a:lnTo>
                  <a:close/>
                </a:path>
              </a:pathLst>
            </a:custGeom>
            <a:blipFill>
              <a:blip r:embed="rId8">
                <a:alphaModFix amt="47000"/>
              </a:blip>
              <a:stretch>
                <a:fillRect t="-1036" b="-1053"/>
              </a:stretch>
            </a:blipFill>
          </p:spPr>
          <p:txBody>
            <a:bodyPr/>
            <a:lstStyle/>
            <a:p>
              <a:endParaRPr lang="en-US"/>
            </a:p>
          </p:txBody>
        </p:sp>
      </p:grpSp>
      <p:grpSp>
        <p:nvGrpSpPr>
          <p:cNvPr id="10" name="Group 10"/>
          <p:cNvGrpSpPr/>
          <p:nvPr/>
        </p:nvGrpSpPr>
        <p:grpSpPr>
          <a:xfrm rot="-3600297">
            <a:off x="-1097169" y="6623261"/>
            <a:ext cx="11197501" cy="531881"/>
            <a:chOff x="0" y="0"/>
            <a:chExt cx="14930001" cy="709175"/>
          </a:xfrm>
        </p:grpSpPr>
        <p:sp>
          <p:nvSpPr>
            <p:cNvPr id="11" name="Freeform 11"/>
            <p:cNvSpPr/>
            <p:nvPr/>
          </p:nvSpPr>
          <p:spPr>
            <a:xfrm flipV="1">
              <a:off x="0" y="0"/>
              <a:ext cx="14929993" cy="709168"/>
            </a:xfrm>
            <a:custGeom>
              <a:avLst/>
              <a:gdLst/>
              <a:ahLst/>
              <a:cxnLst/>
              <a:rect l="l" t="t" r="r" b="b"/>
              <a:pathLst>
                <a:path w="14929993" h="709168">
                  <a:moveTo>
                    <a:pt x="0" y="709168"/>
                  </a:moveTo>
                  <a:lnTo>
                    <a:pt x="14929993" y="709168"/>
                  </a:lnTo>
                  <a:lnTo>
                    <a:pt x="14929993" y="0"/>
                  </a:lnTo>
                  <a:lnTo>
                    <a:pt x="0" y="0"/>
                  </a:lnTo>
                  <a:lnTo>
                    <a:pt x="0" y="709168"/>
                  </a:lnTo>
                  <a:close/>
                </a:path>
              </a:pathLst>
            </a:custGeom>
            <a:blipFill>
              <a:blip r:embed="rId8">
                <a:alphaModFix amt="47000"/>
              </a:blip>
              <a:stretch>
                <a:fillRect t="-1036" b="-1037"/>
              </a:stretch>
            </a:blipFill>
          </p:spPr>
          <p:txBody>
            <a:bodyPr/>
            <a:lstStyle/>
            <a:p>
              <a:endParaRPr lang="en-US"/>
            </a:p>
          </p:txBody>
        </p:sp>
      </p:grpSp>
      <p:sp>
        <p:nvSpPr>
          <p:cNvPr id="12" name="Freeform 12"/>
          <p:cNvSpPr/>
          <p:nvPr/>
        </p:nvSpPr>
        <p:spPr>
          <a:xfrm>
            <a:off x="1750029" y="3693971"/>
            <a:ext cx="6156017" cy="9791928"/>
          </a:xfrm>
          <a:custGeom>
            <a:avLst/>
            <a:gdLst/>
            <a:ahLst/>
            <a:cxnLst/>
            <a:rect l="l" t="t" r="r" b="b"/>
            <a:pathLst>
              <a:path w="6156017" h="9791928">
                <a:moveTo>
                  <a:pt x="0" y="0"/>
                </a:moveTo>
                <a:lnTo>
                  <a:pt x="6156017" y="0"/>
                </a:lnTo>
                <a:lnTo>
                  <a:pt x="6156017" y="9791928"/>
                </a:lnTo>
                <a:lnTo>
                  <a:pt x="0" y="979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3" name="Group 13"/>
          <p:cNvGrpSpPr/>
          <p:nvPr/>
        </p:nvGrpSpPr>
        <p:grpSpPr>
          <a:xfrm rot="-3600297">
            <a:off x="1227224" y="6970288"/>
            <a:ext cx="8655449" cy="411134"/>
            <a:chOff x="0" y="0"/>
            <a:chExt cx="11540599" cy="548179"/>
          </a:xfrm>
        </p:grpSpPr>
        <p:sp>
          <p:nvSpPr>
            <p:cNvPr id="14" name="Freeform 14"/>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8">
                <a:alphaModFix amt="47000"/>
              </a:blip>
              <a:stretch>
                <a:fillRect t="-1036" b="-1045"/>
              </a:stretch>
            </a:blipFill>
          </p:spPr>
          <p:txBody>
            <a:bodyPr/>
            <a:lstStyle/>
            <a:p>
              <a:endParaRPr lang="en-US"/>
            </a:p>
          </p:txBody>
        </p:sp>
      </p:grpSp>
      <p:sp>
        <p:nvSpPr>
          <p:cNvPr id="15" name="Freeform 15"/>
          <p:cNvSpPr/>
          <p:nvPr/>
        </p:nvSpPr>
        <p:spPr>
          <a:xfrm>
            <a:off x="1398805" y="2230400"/>
            <a:ext cx="6657692" cy="10653602"/>
          </a:xfrm>
          <a:custGeom>
            <a:avLst/>
            <a:gdLst/>
            <a:ahLst/>
            <a:cxnLst/>
            <a:rect l="l" t="t" r="r" b="b"/>
            <a:pathLst>
              <a:path w="6657692" h="10653602">
                <a:moveTo>
                  <a:pt x="0" y="0"/>
                </a:moveTo>
                <a:lnTo>
                  <a:pt x="6657691" y="0"/>
                </a:lnTo>
                <a:lnTo>
                  <a:pt x="6657691" y="10653602"/>
                </a:lnTo>
                <a:lnTo>
                  <a:pt x="0" y="106536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6472042" y="5923384"/>
            <a:ext cx="1177658" cy="970050"/>
          </a:xfrm>
          <a:custGeom>
            <a:avLst/>
            <a:gdLst/>
            <a:ahLst/>
            <a:cxnLst/>
            <a:rect l="l" t="t" r="r" b="b"/>
            <a:pathLst>
              <a:path w="1177658" h="970050">
                <a:moveTo>
                  <a:pt x="0" y="0"/>
                </a:moveTo>
                <a:lnTo>
                  <a:pt x="1177658" y="0"/>
                </a:lnTo>
                <a:lnTo>
                  <a:pt x="1177658" y="970050"/>
                </a:lnTo>
                <a:lnTo>
                  <a:pt x="0" y="9700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7" name="Group 17"/>
          <p:cNvGrpSpPr/>
          <p:nvPr/>
        </p:nvGrpSpPr>
        <p:grpSpPr>
          <a:xfrm>
            <a:off x="7652080" y="291240"/>
            <a:ext cx="10354855" cy="11669861"/>
            <a:chOff x="0" y="0"/>
            <a:chExt cx="13806473" cy="15559815"/>
          </a:xfrm>
        </p:grpSpPr>
        <p:sp>
          <p:nvSpPr>
            <p:cNvPr id="18" name="Freeform 18"/>
            <p:cNvSpPr/>
            <p:nvPr/>
          </p:nvSpPr>
          <p:spPr>
            <a:xfrm>
              <a:off x="0" y="0"/>
              <a:ext cx="13806474" cy="15559815"/>
            </a:xfrm>
            <a:custGeom>
              <a:avLst/>
              <a:gdLst/>
              <a:ahLst/>
              <a:cxnLst/>
              <a:rect l="l" t="t" r="r" b="b"/>
              <a:pathLst>
                <a:path w="13806474" h="15559815">
                  <a:moveTo>
                    <a:pt x="0" y="0"/>
                  </a:moveTo>
                  <a:lnTo>
                    <a:pt x="13806474" y="0"/>
                  </a:lnTo>
                  <a:lnTo>
                    <a:pt x="13806474" y="15559815"/>
                  </a:lnTo>
                  <a:lnTo>
                    <a:pt x="0" y="15559815"/>
                  </a:lnTo>
                  <a:close/>
                </a:path>
              </a:pathLst>
            </a:custGeom>
            <a:solidFill>
              <a:srgbClr val="000000">
                <a:alpha val="0"/>
              </a:srgbClr>
            </a:solidFill>
          </p:spPr>
          <p:txBody>
            <a:bodyPr/>
            <a:lstStyle/>
            <a:p>
              <a:endParaRPr lang="en-US"/>
            </a:p>
          </p:txBody>
        </p:sp>
        <p:sp>
          <p:nvSpPr>
            <p:cNvPr id="19" name="TextBox 19"/>
            <p:cNvSpPr txBox="1"/>
            <p:nvPr/>
          </p:nvSpPr>
          <p:spPr>
            <a:xfrm>
              <a:off x="0" y="-114300"/>
              <a:ext cx="13806473" cy="15674115"/>
            </a:xfrm>
            <a:prstGeom prst="rect">
              <a:avLst/>
            </a:prstGeom>
          </p:spPr>
          <p:txBody>
            <a:bodyPr lIns="0" tIns="0" rIns="0" bIns="0" rtlCol="0" anchor="t"/>
            <a:lstStyle/>
            <a:p>
              <a:pPr algn="ctr">
                <a:lnSpc>
                  <a:spcPts val="3186"/>
                </a:lnSpc>
              </a:pPr>
              <a:r>
                <a:rPr lang="en-US" sz="1800" b="1">
                  <a:solidFill>
                    <a:srgbClr val="F03611"/>
                  </a:solidFill>
                  <a:latin typeface="Poppins Bold"/>
                  <a:ea typeface="Poppins Bold"/>
                  <a:cs typeface="Poppins Bold"/>
                  <a:sym typeface="Poppins Bold"/>
                </a:rPr>
                <a:t>Stage One </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The applicant must complete an application using our online portal at </a:t>
              </a:r>
              <a:r>
                <a:rPr lang="en-US" sz="1600" b="1" u="sng">
                  <a:solidFill>
                    <a:srgbClr val="0000FF"/>
                  </a:solidFill>
                  <a:latin typeface="Poppins Bold"/>
                  <a:ea typeface="Poppins Bold"/>
                  <a:cs typeface="Poppins Bold"/>
                  <a:sym typeface="Poppins Bold"/>
                  <a:hlinkClick r:id="rId15" tooltip="https://portal.neighborlysoftware.com/LOUTRUSTFUND/Participant"/>
                </a:rPr>
                <a:t>https://portal.neighborlysoftware.com/LOUTRUSTFUND/Participant</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The applicant must list all members of their household income if applicable, and provide supporting income documentation. Any household member whose income is provided must attach their (2) most recent paystubs and (2) most recent tax returns.</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The individual who plans to apply for the mortgage must be listed as the primary on their application. </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Revert applicant’s have access to financial health services through a partnership with Apprisen. LAHTF will pay a one-time portion of each of the financial health services and applicants will receive a discounted rate for First Time Homebuyer Workshop. </a:t>
              </a:r>
              <a:r>
                <a:rPr lang="en-US" sz="1600" b="1" u="sng">
                  <a:solidFill>
                    <a:srgbClr val="0000FF"/>
                  </a:solidFill>
                  <a:latin typeface="Poppins Bold"/>
                  <a:ea typeface="Poppins Bold"/>
                  <a:cs typeface="Poppins Bold"/>
                  <a:sym typeface="Poppins Bold"/>
                  <a:hlinkClick r:id="rId16" tooltip="https://www.apprisen.com/services/#services"/>
                </a:rPr>
                <a:t>https://www.apprisen.com/services/#services</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HUD approved First Time Homebuyer Workshop –  $30</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Credit Health Education Session – $25 of $65 single, $25 of $85 joint</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Financial Health Plan - $25 of $75</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Financial Coaching $100 of $300</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Through the Filson Historical Societies Membership For All Program applicants can begin collecting documentation by phone or in person on an eligible family member who lived in a previously redlined area. Eligible family members consist of a parent, grand parent, great grand parent or the applicant depending on their age. The Filson will provide applicants access to their family lineage by providing free research access to the Filson’s library and reduced remote research. </a:t>
              </a:r>
              <a:r>
                <a:rPr lang="en-US" sz="1600" b="1" u="sng">
                  <a:solidFill>
                    <a:srgbClr val="0000FF"/>
                  </a:solidFill>
                  <a:latin typeface="Poppins Bold"/>
                  <a:ea typeface="Poppins Bold"/>
                  <a:cs typeface="Poppins Bold"/>
                  <a:sym typeface="Poppins Bold"/>
                  <a:hlinkClick r:id="rId17" tooltip="https://filsonhistorical.org/revert/"/>
                </a:rPr>
                <a:t>https://filsonhistorical.org/revert/</a:t>
              </a:r>
              <a:r>
                <a:rPr lang="en-US" sz="1600" b="1">
                  <a:solidFill>
                    <a:srgbClr val="5A3C0F"/>
                  </a:solidFill>
                  <a:latin typeface="Poppins Bold"/>
                  <a:ea typeface="Poppins Bold"/>
                  <a:cs typeface="Poppins Bold"/>
                  <a:sym typeface="Poppins Bold"/>
                </a:rPr>
                <a:t> </a:t>
              </a:r>
            </a:p>
            <a:p>
              <a:pPr marL="482208" lvl="2" indent="-160736" algn="l">
                <a:lnSpc>
                  <a:spcPts val="3268"/>
                </a:lnSpc>
              </a:pPr>
              <a:endParaRPr lang="en-US" sz="1600" b="1">
                <a:solidFill>
                  <a:srgbClr val="5A3C0F"/>
                </a:solidFill>
                <a:latin typeface="Poppins Bold"/>
                <a:ea typeface="Poppins Bold"/>
                <a:cs typeface="Poppins Bold"/>
                <a:sym typeface="Poppins Bold"/>
              </a:endParaRPr>
            </a:p>
            <a:p>
              <a:pPr marL="482208" lvl="2" indent="-160736" algn="l">
                <a:lnSpc>
                  <a:spcPts val="3186"/>
                </a:lnSpc>
              </a:pPr>
              <a:endParaRPr lang="en-US" sz="1600" b="1">
                <a:solidFill>
                  <a:srgbClr val="5A3C0F"/>
                </a:solidFill>
                <a:latin typeface="Poppins Bold"/>
                <a:ea typeface="Poppins Bold"/>
                <a:cs typeface="Poppins Bold"/>
                <a:sym typeface="Poppins Bold"/>
              </a:endParaRPr>
            </a:p>
            <a:p>
              <a:pPr marL="482208" lvl="2" indent="-160736" algn="l">
                <a:lnSpc>
                  <a:spcPts val="3186"/>
                </a:lnSpc>
              </a:pPr>
              <a:endParaRPr lang="en-US" sz="1600" b="1">
                <a:solidFill>
                  <a:srgbClr val="5A3C0F"/>
                </a:solidFill>
                <a:latin typeface="Poppins Bold"/>
                <a:ea typeface="Poppins Bold"/>
                <a:cs typeface="Poppins Bold"/>
                <a:sym typeface="Poppins Bold"/>
              </a:endParaRPr>
            </a:p>
            <a:p>
              <a:pPr marL="482208" lvl="2" indent="-160736" algn="l">
                <a:lnSpc>
                  <a:spcPts val="4000"/>
                </a:lnSpc>
              </a:pPr>
              <a:endParaRPr lang="en-US" sz="1600" b="1">
                <a:solidFill>
                  <a:srgbClr val="5A3C0F"/>
                </a:solidFill>
                <a:latin typeface="Poppins Bold"/>
                <a:ea typeface="Poppins Bold"/>
                <a:cs typeface="Poppins Bold"/>
                <a:sym typeface="Poppins Bold"/>
              </a:endParaRPr>
            </a:p>
            <a:p>
              <a:pPr marL="482208" lvl="2" indent="-160736" algn="l">
                <a:lnSpc>
                  <a:spcPts val="3186"/>
                </a:lnSpc>
              </a:pPr>
              <a:endParaRPr lang="en-US" sz="1600" b="1">
                <a:solidFill>
                  <a:srgbClr val="5A3C0F"/>
                </a:solidFill>
                <a:latin typeface="Poppins Bold"/>
                <a:ea typeface="Poppins Bold"/>
                <a:cs typeface="Poppins Bold"/>
                <a:sym typeface="Poppins Bol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2375" y="0"/>
            <a:ext cx="17172878" cy="10499501"/>
            <a:chOff x="0" y="0"/>
            <a:chExt cx="22897171" cy="13999335"/>
          </a:xfrm>
        </p:grpSpPr>
        <p:sp>
          <p:nvSpPr>
            <p:cNvPr id="3" name="Freeform 3"/>
            <p:cNvSpPr/>
            <p:nvPr/>
          </p:nvSpPr>
          <p:spPr>
            <a:xfrm>
              <a:off x="0" y="0"/>
              <a:ext cx="22897212" cy="13999338"/>
            </a:xfrm>
            <a:custGeom>
              <a:avLst/>
              <a:gdLst/>
              <a:ahLst/>
              <a:cxnLst/>
              <a:rect l="l" t="t" r="r" b="b"/>
              <a:pathLst>
                <a:path w="22897212" h="13999338">
                  <a:moveTo>
                    <a:pt x="0" y="0"/>
                  </a:moveTo>
                  <a:lnTo>
                    <a:pt x="22897212" y="0"/>
                  </a:lnTo>
                  <a:lnTo>
                    <a:pt x="22897212" y="13999338"/>
                  </a:lnTo>
                  <a:lnTo>
                    <a:pt x="0" y="13999338"/>
                  </a:lnTo>
                  <a:lnTo>
                    <a:pt x="0" y="0"/>
                  </a:lnTo>
                  <a:close/>
                </a:path>
              </a:pathLst>
            </a:custGeom>
            <a:blipFill>
              <a:blip r:embed="rId2">
                <a:alphaModFix amt="31999"/>
              </a:blip>
              <a:stretch>
                <a:fillRect l="-9659" r="-9659"/>
              </a:stretch>
            </a:blipFill>
          </p:spPr>
          <p:txBody>
            <a:bodyPr/>
            <a:lstStyle/>
            <a:p>
              <a:endParaRPr lang="en-US"/>
            </a:p>
          </p:txBody>
        </p:sp>
      </p:grpSp>
      <p:grpSp>
        <p:nvGrpSpPr>
          <p:cNvPr id="4" name="Group 4"/>
          <p:cNvGrpSpPr/>
          <p:nvPr/>
        </p:nvGrpSpPr>
        <p:grpSpPr>
          <a:xfrm>
            <a:off x="9525" y="0"/>
            <a:ext cx="6654864" cy="10285633"/>
            <a:chOff x="0" y="0"/>
            <a:chExt cx="8873152" cy="13714178"/>
          </a:xfrm>
        </p:grpSpPr>
        <p:sp>
          <p:nvSpPr>
            <p:cNvPr id="5" name="Freeform 5"/>
            <p:cNvSpPr/>
            <p:nvPr/>
          </p:nvSpPr>
          <p:spPr>
            <a:xfrm>
              <a:off x="0" y="0"/>
              <a:ext cx="8873109" cy="13714222"/>
            </a:xfrm>
            <a:custGeom>
              <a:avLst/>
              <a:gdLst/>
              <a:ahLst/>
              <a:cxnLst/>
              <a:rect l="l" t="t" r="r" b="b"/>
              <a:pathLst>
                <a:path w="8873109" h="13714222">
                  <a:moveTo>
                    <a:pt x="0" y="0"/>
                  </a:moveTo>
                  <a:lnTo>
                    <a:pt x="0" y="13714222"/>
                  </a:lnTo>
                  <a:lnTo>
                    <a:pt x="3536696" y="13714222"/>
                  </a:lnTo>
                  <a:lnTo>
                    <a:pt x="8873109" y="4609084"/>
                  </a:lnTo>
                  <a:lnTo>
                    <a:pt x="8873109" y="4608957"/>
                  </a:lnTo>
                  <a:lnTo>
                    <a:pt x="6192393" y="0"/>
                  </a:lnTo>
                  <a:close/>
                </a:path>
              </a:pathLst>
            </a:custGeom>
            <a:blipFill>
              <a:blip r:embed="rId3"/>
              <a:stretch>
                <a:fillRect l="-53107" r="-53108"/>
              </a:stretch>
            </a:blipFill>
          </p:spPr>
          <p:txBody>
            <a:bodyPr/>
            <a:lstStyle/>
            <a:p>
              <a:endParaRPr lang="en-US"/>
            </a:p>
          </p:txBody>
        </p:sp>
      </p:grpSp>
      <p:sp>
        <p:nvSpPr>
          <p:cNvPr id="6" name="Freeform 6"/>
          <p:cNvSpPr/>
          <p:nvPr/>
        </p:nvSpPr>
        <p:spPr>
          <a:xfrm>
            <a:off x="3439788" y="7547675"/>
            <a:ext cx="4607184" cy="3967560"/>
          </a:xfrm>
          <a:custGeom>
            <a:avLst/>
            <a:gdLst/>
            <a:ahLst/>
            <a:cxnLst/>
            <a:rect l="l" t="t" r="r" b="b"/>
            <a:pathLst>
              <a:path w="4607184" h="3967560">
                <a:moveTo>
                  <a:pt x="0" y="0"/>
                </a:moveTo>
                <a:lnTo>
                  <a:pt x="4607184" y="0"/>
                </a:lnTo>
                <a:lnTo>
                  <a:pt x="4607184" y="3967560"/>
                </a:lnTo>
                <a:lnTo>
                  <a:pt x="0" y="396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846698" y="-1922901"/>
            <a:ext cx="4278857" cy="6075471"/>
          </a:xfrm>
          <a:custGeom>
            <a:avLst/>
            <a:gdLst/>
            <a:ahLst/>
            <a:cxnLst/>
            <a:rect l="l" t="t" r="r" b="b"/>
            <a:pathLst>
              <a:path w="4278857" h="6075471">
                <a:moveTo>
                  <a:pt x="0" y="0"/>
                </a:moveTo>
                <a:lnTo>
                  <a:pt x="4278857" y="0"/>
                </a:lnTo>
                <a:lnTo>
                  <a:pt x="4278857" y="6075471"/>
                </a:lnTo>
                <a:lnTo>
                  <a:pt x="0" y="6075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3600297">
            <a:off x="2668462" y="8570233"/>
            <a:ext cx="5220576" cy="247977"/>
            <a:chOff x="0" y="0"/>
            <a:chExt cx="6960768" cy="330636"/>
          </a:xfrm>
        </p:grpSpPr>
        <p:sp>
          <p:nvSpPr>
            <p:cNvPr id="9" name="Freeform 9"/>
            <p:cNvSpPr/>
            <p:nvPr/>
          </p:nvSpPr>
          <p:spPr>
            <a:xfrm>
              <a:off x="0" y="0"/>
              <a:ext cx="6960743" cy="330581"/>
            </a:xfrm>
            <a:custGeom>
              <a:avLst/>
              <a:gdLst/>
              <a:ahLst/>
              <a:cxnLst/>
              <a:rect l="l" t="t" r="r" b="b"/>
              <a:pathLst>
                <a:path w="6960743" h="330581">
                  <a:moveTo>
                    <a:pt x="0" y="0"/>
                  </a:moveTo>
                  <a:lnTo>
                    <a:pt x="6960743" y="0"/>
                  </a:lnTo>
                  <a:lnTo>
                    <a:pt x="6960743" y="330581"/>
                  </a:lnTo>
                  <a:lnTo>
                    <a:pt x="0" y="330581"/>
                  </a:lnTo>
                  <a:lnTo>
                    <a:pt x="0" y="0"/>
                  </a:lnTo>
                  <a:close/>
                </a:path>
              </a:pathLst>
            </a:custGeom>
            <a:blipFill>
              <a:blip r:embed="rId8">
                <a:alphaModFix amt="47000"/>
              </a:blip>
              <a:stretch>
                <a:fillRect t="-1036" b="-1053"/>
              </a:stretch>
            </a:blipFill>
          </p:spPr>
          <p:txBody>
            <a:bodyPr/>
            <a:lstStyle/>
            <a:p>
              <a:endParaRPr lang="en-US"/>
            </a:p>
          </p:txBody>
        </p:sp>
      </p:grpSp>
      <p:grpSp>
        <p:nvGrpSpPr>
          <p:cNvPr id="10" name="Group 10"/>
          <p:cNvGrpSpPr/>
          <p:nvPr/>
        </p:nvGrpSpPr>
        <p:grpSpPr>
          <a:xfrm rot="-3600297">
            <a:off x="-1097169" y="6623261"/>
            <a:ext cx="11197501" cy="531881"/>
            <a:chOff x="0" y="0"/>
            <a:chExt cx="14930001" cy="709175"/>
          </a:xfrm>
        </p:grpSpPr>
        <p:sp>
          <p:nvSpPr>
            <p:cNvPr id="11" name="Freeform 11"/>
            <p:cNvSpPr/>
            <p:nvPr/>
          </p:nvSpPr>
          <p:spPr>
            <a:xfrm flipV="1">
              <a:off x="0" y="0"/>
              <a:ext cx="14929993" cy="709168"/>
            </a:xfrm>
            <a:custGeom>
              <a:avLst/>
              <a:gdLst/>
              <a:ahLst/>
              <a:cxnLst/>
              <a:rect l="l" t="t" r="r" b="b"/>
              <a:pathLst>
                <a:path w="14929993" h="709168">
                  <a:moveTo>
                    <a:pt x="0" y="709168"/>
                  </a:moveTo>
                  <a:lnTo>
                    <a:pt x="14929993" y="709168"/>
                  </a:lnTo>
                  <a:lnTo>
                    <a:pt x="14929993" y="0"/>
                  </a:lnTo>
                  <a:lnTo>
                    <a:pt x="0" y="0"/>
                  </a:lnTo>
                  <a:lnTo>
                    <a:pt x="0" y="709168"/>
                  </a:lnTo>
                  <a:close/>
                </a:path>
              </a:pathLst>
            </a:custGeom>
            <a:blipFill>
              <a:blip r:embed="rId8">
                <a:alphaModFix amt="47000"/>
              </a:blip>
              <a:stretch>
                <a:fillRect t="-1036" b="-1037"/>
              </a:stretch>
            </a:blipFill>
          </p:spPr>
          <p:txBody>
            <a:bodyPr/>
            <a:lstStyle/>
            <a:p>
              <a:endParaRPr lang="en-US"/>
            </a:p>
          </p:txBody>
        </p:sp>
      </p:grpSp>
      <p:sp>
        <p:nvSpPr>
          <p:cNvPr id="12" name="Freeform 12"/>
          <p:cNvSpPr/>
          <p:nvPr/>
        </p:nvSpPr>
        <p:spPr>
          <a:xfrm>
            <a:off x="1750029" y="3693971"/>
            <a:ext cx="6156017" cy="9791928"/>
          </a:xfrm>
          <a:custGeom>
            <a:avLst/>
            <a:gdLst/>
            <a:ahLst/>
            <a:cxnLst/>
            <a:rect l="l" t="t" r="r" b="b"/>
            <a:pathLst>
              <a:path w="6156017" h="9791928">
                <a:moveTo>
                  <a:pt x="0" y="0"/>
                </a:moveTo>
                <a:lnTo>
                  <a:pt x="6156017" y="0"/>
                </a:lnTo>
                <a:lnTo>
                  <a:pt x="6156017" y="9791928"/>
                </a:lnTo>
                <a:lnTo>
                  <a:pt x="0" y="979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3" name="Group 13"/>
          <p:cNvGrpSpPr/>
          <p:nvPr/>
        </p:nvGrpSpPr>
        <p:grpSpPr>
          <a:xfrm rot="-3600297">
            <a:off x="1227224" y="6970288"/>
            <a:ext cx="8655449" cy="411134"/>
            <a:chOff x="0" y="0"/>
            <a:chExt cx="11540599" cy="548179"/>
          </a:xfrm>
        </p:grpSpPr>
        <p:sp>
          <p:nvSpPr>
            <p:cNvPr id="14" name="Freeform 14"/>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8">
                <a:alphaModFix amt="47000"/>
              </a:blip>
              <a:stretch>
                <a:fillRect t="-1036" b="-1045"/>
              </a:stretch>
            </a:blipFill>
          </p:spPr>
          <p:txBody>
            <a:bodyPr/>
            <a:lstStyle/>
            <a:p>
              <a:endParaRPr lang="en-US"/>
            </a:p>
          </p:txBody>
        </p:sp>
      </p:grpSp>
      <p:sp>
        <p:nvSpPr>
          <p:cNvPr id="15" name="Freeform 15"/>
          <p:cNvSpPr/>
          <p:nvPr/>
        </p:nvSpPr>
        <p:spPr>
          <a:xfrm>
            <a:off x="1398805" y="2230400"/>
            <a:ext cx="6657692" cy="10653602"/>
          </a:xfrm>
          <a:custGeom>
            <a:avLst/>
            <a:gdLst/>
            <a:ahLst/>
            <a:cxnLst/>
            <a:rect l="l" t="t" r="r" b="b"/>
            <a:pathLst>
              <a:path w="6657692" h="10653602">
                <a:moveTo>
                  <a:pt x="0" y="0"/>
                </a:moveTo>
                <a:lnTo>
                  <a:pt x="6657691" y="0"/>
                </a:lnTo>
                <a:lnTo>
                  <a:pt x="6657691" y="10653602"/>
                </a:lnTo>
                <a:lnTo>
                  <a:pt x="0" y="106536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6472042" y="5923384"/>
            <a:ext cx="1177658" cy="970050"/>
          </a:xfrm>
          <a:custGeom>
            <a:avLst/>
            <a:gdLst/>
            <a:ahLst/>
            <a:cxnLst/>
            <a:rect l="l" t="t" r="r" b="b"/>
            <a:pathLst>
              <a:path w="1177658" h="970050">
                <a:moveTo>
                  <a:pt x="0" y="0"/>
                </a:moveTo>
                <a:lnTo>
                  <a:pt x="1177658" y="0"/>
                </a:lnTo>
                <a:lnTo>
                  <a:pt x="1177658" y="970050"/>
                </a:lnTo>
                <a:lnTo>
                  <a:pt x="0" y="9700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7" name="Group 17"/>
          <p:cNvGrpSpPr/>
          <p:nvPr/>
        </p:nvGrpSpPr>
        <p:grpSpPr>
          <a:xfrm>
            <a:off x="7926784" y="140044"/>
            <a:ext cx="9999711" cy="14106426"/>
            <a:chOff x="0" y="0"/>
            <a:chExt cx="13332948" cy="18808568"/>
          </a:xfrm>
        </p:grpSpPr>
        <p:sp>
          <p:nvSpPr>
            <p:cNvPr id="18" name="Freeform 18"/>
            <p:cNvSpPr/>
            <p:nvPr/>
          </p:nvSpPr>
          <p:spPr>
            <a:xfrm>
              <a:off x="0" y="0"/>
              <a:ext cx="13332947" cy="18808568"/>
            </a:xfrm>
            <a:custGeom>
              <a:avLst/>
              <a:gdLst/>
              <a:ahLst/>
              <a:cxnLst/>
              <a:rect l="l" t="t" r="r" b="b"/>
              <a:pathLst>
                <a:path w="13332947" h="18808568">
                  <a:moveTo>
                    <a:pt x="0" y="0"/>
                  </a:moveTo>
                  <a:lnTo>
                    <a:pt x="13332947" y="0"/>
                  </a:lnTo>
                  <a:lnTo>
                    <a:pt x="13332947" y="18808568"/>
                  </a:lnTo>
                  <a:lnTo>
                    <a:pt x="0" y="18808568"/>
                  </a:lnTo>
                  <a:close/>
                </a:path>
              </a:pathLst>
            </a:custGeom>
            <a:solidFill>
              <a:srgbClr val="000000">
                <a:alpha val="0"/>
              </a:srgbClr>
            </a:solidFill>
          </p:spPr>
          <p:txBody>
            <a:bodyPr/>
            <a:lstStyle/>
            <a:p>
              <a:endParaRPr lang="en-US"/>
            </a:p>
          </p:txBody>
        </p:sp>
        <p:sp>
          <p:nvSpPr>
            <p:cNvPr id="19" name="TextBox 19"/>
            <p:cNvSpPr txBox="1"/>
            <p:nvPr/>
          </p:nvSpPr>
          <p:spPr>
            <a:xfrm>
              <a:off x="0" y="-104775"/>
              <a:ext cx="13332948" cy="18913343"/>
            </a:xfrm>
            <a:prstGeom prst="rect">
              <a:avLst/>
            </a:prstGeom>
          </p:spPr>
          <p:txBody>
            <a:bodyPr lIns="0" tIns="0" rIns="0" bIns="0" rtlCol="0" anchor="t"/>
            <a:lstStyle/>
            <a:p>
              <a:pPr algn="ctr">
                <a:lnSpc>
                  <a:spcPts val="3010"/>
                </a:lnSpc>
              </a:pPr>
              <a:r>
                <a:rPr lang="en-US" sz="1800" b="1">
                  <a:solidFill>
                    <a:srgbClr val="F03611"/>
                  </a:solidFill>
                  <a:latin typeface="Poppins Bold"/>
                  <a:ea typeface="Poppins Bold"/>
                  <a:cs typeface="Poppins Bold"/>
                  <a:sym typeface="Poppins Bold"/>
                </a:rPr>
                <a:t>STAGE TWO</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The Client Relationship Manager will vet the application to verify all documentation is accurate and up to date. The Client Relationship Manager will approve the application or request the applicant to provide further documentation through a task in their application.</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Revert eligible applicants will move forward to Section E of the application portal. Section E allows applicants to begin attaching mortgage preapproval letters, executed real estate contracts, and home inspection reports.</a:t>
              </a:r>
            </a:p>
            <a:p>
              <a:pPr marL="482208" lvl="2" indent="-160736" algn="l">
                <a:lnSpc>
                  <a:spcPts val="3268"/>
                </a:lnSpc>
                <a:buFont typeface="Arial"/>
                <a:buChar char="⚬"/>
              </a:pPr>
              <a:r>
                <a:rPr lang="en-US" sz="1600" b="1">
                  <a:solidFill>
                    <a:srgbClr val="FF0000"/>
                  </a:solidFill>
                  <a:latin typeface="Poppins Bold"/>
                  <a:ea typeface="Poppins Bold"/>
                  <a:cs typeface="Poppins Bold"/>
                  <a:sym typeface="Poppins Bold"/>
                </a:rPr>
                <a:t>IMPORTANT NOTE </a:t>
              </a:r>
              <a:r>
                <a:rPr lang="en-US" sz="1600" b="1">
                  <a:solidFill>
                    <a:srgbClr val="5A3C0F"/>
                  </a:solidFill>
                  <a:latin typeface="Poppins Bold"/>
                  <a:ea typeface="Poppins Bold"/>
                  <a:cs typeface="Poppins Bold"/>
                  <a:sym typeface="Poppins Bold"/>
                </a:rPr>
                <a:t>– It is recommended to request a 21-day due diligence inspection period to allow ample time for inspections. After receiving an executed contract on a home please attach the contract to your application and notify your Client Relationship Manager.</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Home Inspection Process </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Home inspection only – Client or Real Estate Agent will provide Client Relationship Manager with a copy of the home inspection and the signed notification of repairs agreement. </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Louisville Metro Down Payment Assistance – The client must complete their home and DPA inspections. All inspection reports including the signed notification of repairs agreement must be shared with the Client Relationship Manager.</a:t>
              </a:r>
            </a:p>
            <a:p>
              <a:pPr marL="939408" lvl="3" indent="-234852" algn="l">
                <a:lnSpc>
                  <a:spcPts val="3268"/>
                </a:lnSpc>
                <a:buAutoNum type="arabicPeriod"/>
              </a:pPr>
              <a:r>
                <a:rPr lang="en-US" sz="1600" b="1">
                  <a:solidFill>
                    <a:srgbClr val="5A3C0F"/>
                  </a:solidFill>
                  <a:latin typeface="Poppins Bold"/>
                  <a:ea typeface="Poppins Bold"/>
                  <a:cs typeface="Poppins Bold"/>
                  <a:sym typeface="Poppins Bold"/>
                </a:rPr>
                <a:t>LMHA Section 8 Homeownership Program – The client must complete their home inspection and send the report to their case agent. The repair list created by LMHA must be completed by the seller prior to closing. </a:t>
              </a:r>
            </a:p>
            <a:p>
              <a:pPr marL="482208" lvl="2" indent="-160736" algn="l">
                <a:lnSpc>
                  <a:spcPts val="3268"/>
                </a:lnSpc>
                <a:buFont typeface="Arial"/>
                <a:buChar char="⚬"/>
              </a:pPr>
              <a:r>
                <a:rPr lang="en-US" sz="1600" b="1">
                  <a:solidFill>
                    <a:srgbClr val="5A3C0F"/>
                  </a:solidFill>
                  <a:latin typeface="Poppins Bold"/>
                  <a:ea typeface="Poppins Bold"/>
                  <a:cs typeface="Poppins Bold"/>
                  <a:sym typeface="Poppins Bold"/>
                </a:rPr>
                <a:t>The Makeover Homes HUD consultation will be ordered, and the consultant will review all reports.</a:t>
              </a:r>
            </a:p>
            <a:p>
              <a:pPr marL="482208" lvl="2" indent="-160736" algn="l">
                <a:lnSpc>
                  <a:spcPts val="3268"/>
                </a:lnSpc>
              </a:pPr>
              <a:endParaRPr lang="en-US" sz="1600" b="1">
                <a:solidFill>
                  <a:srgbClr val="5A3C0F"/>
                </a:solidFill>
                <a:latin typeface="Poppins Bold"/>
                <a:ea typeface="Poppins Bold"/>
                <a:cs typeface="Poppins Bold"/>
                <a:sym typeface="Poppins Bold"/>
              </a:endParaRPr>
            </a:p>
            <a:p>
              <a:pPr marL="482208" lvl="2" indent="-160736" algn="l">
                <a:lnSpc>
                  <a:spcPts val="3268"/>
                </a:lnSpc>
              </a:pPr>
              <a:endParaRPr lang="en-US" sz="1600" b="1">
                <a:solidFill>
                  <a:srgbClr val="5A3C0F"/>
                </a:solidFill>
                <a:latin typeface="Poppins Bold"/>
                <a:ea typeface="Poppins Bold"/>
                <a:cs typeface="Poppins Bold"/>
                <a:sym typeface="Poppins Bold"/>
              </a:endParaRPr>
            </a:p>
            <a:p>
              <a:pPr marL="482208" lvl="2" indent="-160736" algn="l">
                <a:lnSpc>
                  <a:spcPts val="2111"/>
                </a:lnSpc>
              </a:pPr>
              <a:endParaRPr lang="en-US" sz="1600" b="1">
                <a:solidFill>
                  <a:srgbClr val="5A3C0F"/>
                </a:solidFill>
                <a:latin typeface="Poppins Bold"/>
                <a:ea typeface="Poppins Bold"/>
                <a:cs typeface="Poppins Bold"/>
                <a:sym typeface="Poppins Bold"/>
              </a:endParaRPr>
            </a:p>
            <a:p>
              <a:pPr marL="482208" lvl="2" indent="-160736" algn="l">
                <a:lnSpc>
                  <a:spcPts val="2111"/>
                </a:lnSpc>
              </a:pPr>
              <a:endParaRPr lang="en-US" sz="1600" b="1">
                <a:solidFill>
                  <a:srgbClr val="5A3C0F"/>
                </a:solidFill>
                <a:latin typeface="Poppins Bold"/>
                <a:ea typeface="Poppins Bold"/>
                <a:cs typeface="Poppins Bold"/>
                <a:sym typeface="Poppins Bold"/>
              </a:endParaRPr>
            </a:p>
            <a:p>
              <a:pPr marL="482208" lvl="2" indent="-160736" algn="just">
                <a:lnSpc>
                  <a:spcPts val="3010"/>
                </a:lnSpc>
              </a:pPr>
              <a:endParaRPr lang="en-US" sz="1600" b="1">
                <a:solidFill>
                  <a:srgbClr val="5A3C0F"/>
                </a:solidFill>
                <a:latin typeface="Poppins Bold"/>
                <a:ea typeface="Poppins Bold"/>
                <a:cs typeface="Poppins Bold"/>
                <a:sym typeface="Poppins Bold"/>
              </a:endParaRPr>
            </a:p>
            <a:p>
              <a:pPr marL="762190" lvl="2" indent="-254063" algn="l">
                <a:lnSpc>
                  <a:spcPts val="3009"/>
                </a:lnSpc>
              </a:pPr>
              <a:r>
                <a:rPr lang="en-US" sz="2529" b="1">
                  <a:solidFill>
                    <a:srgbClr val="5A3C0F"/>
                  </a:solidFill>
                  <a:latin typeface="Poppins Bold"/>
                  <a:ea typeface="Poppins Bold"/>
                  <a:cs typeface="Poppins Bold"/>
                  <a:sym typeface="Poppins Bold"/>
                </a:rPr>
                <a:t> </a:t>
              </a:r>
            </a:p>
            <a:p>
              <a:pPr marL="482208" lvl="2" indent="-160736" algn="l">
                <a:lnSpc>
                  <a:spcPts val="3010"/>
                </a:lnSpc>
              </a:pPr>
              <a:endParaRPr lang="en-US" sz="2529" b="1">
                <a:solidFill>
                  <a:srgbClr val="5A3C0F"/>
                </a:solidFill>
                <a:latin typeface="Poppins Bold"/>
                <a:ea typeface="Poppins Bold"/>
                <a:cs typeface="Poppins Bold"/>
                <a:sym typeface="Poppins Bold"/>
              </a:endParaRPr>
            </a:p>
            <a:p>
              <a:pPr marL="482208" lvl="2" indent="-160736" algn="l">
                <a:lnSpc>
                  <a:spcPts val="3010"/>
                </a:lnSpc>
              </a:pPr>
              <a:endParaRPr lang="en-US" sz="2529" b="1">
                <a:solidFill>
                  <a:srgbClr val="5A3C0F"/>
                </a:solidFill>
                <a:latin typeface="Poppins Bold"/>
                <a:ea typeface="Poppins Bold"/>
                <a:cs typeface="Poppins Bold"/>
                <a:sym typeface="Poppins Bold"/>
              </a:endParaRPr>
            </a:p>
            <a:p>
              <a:pPr marL="482208" lvl="2" indent="-160736" algn="l">
                <a:lnSpc>
                  <a:spcPts val="4000"/>
                </a:lnSpc>
              </a:pPr>
              <a:endParaRPr lang="en-US" sz="2529" b="1">
                <a:solidFill>
                  <a:srgbClr val="5A3C0F"/>
                </a:solidFill>
                <a:latin typeface="Poppins Bold"/>
                <a:ea typeface="Poppins Bold"/>
                <a:cs typeface="Poppins Bold"/>
                <a:sym typeface="Poppins Bold"/>
              </a:endParaRPr>
            </a:p>
            <a:p>
              <a:pPr marL="482208" lvl="2" indent="-160736" algn="l">
                <a:lnSpc>
                  <a:spcPts val="3010"/>
                </a:lnSpc>
              </a:pPr>
              <a:endParaRPr lang="en-US" sz="2529" b="1">
                <a:solidFill>
                  <a:srgbClr val="5A3C0F"/>
                </a:solidFill>
                <a:latin typeface="Poppins Bold"/>
                <a:ea typeface="Poppins Bold"/>
                <a:cs typeface="Poppins Bold"/>
                <a:sym typeface="Poppins Bol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98805" y="0"/>
            <a:ext cx="17172878" cy="10499501"/>
            <a:chOff x="0" y="0"/>
            <a:chExt cx="22897171" cy="13999335"/>
          </a:xfrm>
        </p:grpSpPr>
        <p:sp>
          <p:nvSpPr>
            <p:cNvPr id="3" name="Freeform 3"/>
            <p:cNvSpPr/>
            <p:nvPr/>
          </p:nvSpPr>
          <p:spPr>
            <a:xfrm>
              <a:off x="0" y="0"/>
              <a:ext cx="22897212" cy="13999338"/>
            </a:xfrm>
            <a:custGeom>
              <a:avLst/>
              <a:gdLst/>
              <a:ahLst/>
              <a:cxnLst/>
              <a:rect l="l" t="t" r="r" b="b"/>
              <a:pathLst>
                <a:path w="22897212" h="13999338">
                  <a:moveTo>
                    <a:pt x="0" y="0"/>
                  </a:moveTo>
                  <a:lnTo>
                    <a:pt x="22897212" y="0"/>
                  </a:lnTo>
                  <a:lnTo>
                    <a:pt x="22897212" y="13999338"/>
                  </a:lnTo>
                  <a:lnTo>
                    <a:pt x="0" y="13999338"/>
                  </a:lnTo>
                  <a:lnTo>
                    <a:pt x="0" y="0"/>
                  </a:lnTo>
                  <a:close/>
                </a:path>
              </a:pathLst>
            </a:custGeom>
            <a:blipFill>
              <a:blip r:embed="rId2">
                <a:alphaModFix amt="31999"/>
              </a:blip>
              <a:stretch>
                <a:fillRect l="-9659" r="-9659"/>
              </a:stretch>
            </a:blipFill>
          </p:spPr>
          <p:txBody>
            <a:bodyPr/>
            <a:lstStyle/>
            <a:p>
              <a:endParaRPr lang="en-US"/>
            </a:p>
          </p:txBody>
        </p:sp>
      </p:grpSp>
      <p:grpSp>
        <p:nvGrpSpPr>
          <p:cNvPr id="4" name="Group 4"/>
          <p:cNvGrpSpPr/>
          <p:nvPr/>
        </p:nvGrpSpPr>
        <p:grpSpPr>
          <a:xfrm>
            <a:off x="9525" y="0"/>
            <a:ext cx="6654864" cy="10285633"/>
            <a:chOff x="0" y="0"/>
            <a:chExt cx="8873152" cy="13714178"/>
          </a:xfrm>
        </p:grpSpPr>
        <p:sp>
          <p:nvSpPr>
            <p:cNvPr id="5" name="Freeform 5"/>
            <p:cNvSpPr/>
            <p:nvPr/>
          </p:nvSpPr>
          <p:spPr>
            <a:xfrm>
              <a:off x="0" y="0"/>
              <a:ext cx="8873109" cy="13714222"/>
            </a:xfrm>
            <a:custGeom>
              <a:avLst/>
              <a:gdLst/>
              <a:ahLst/>
              <a:cxnLst/>
              <a:rect l="l" t="t" r="r" b="b"/>
              <a:pathLst>
                <a:path w="8873109" h="13714222">
                  <a:moveTo>
                    <a:pt x="0" y="0"/>
                  </a:moveTo>
                  <a:lnTo>
                    <a:pt x="0" y="13714222"/>
                  </a:lnTo>
                  <a:lnTo>
                    <a:pt x="3536696" y="13714222"/>
                  </a:lnTo>
                  <a:lnTo>
                    <a:pt x="8873109" y="4609084"/>
                  </a:lnTo>
                  <a:lnTo>
                    <a:pt x="8873109" y="4608957"/>
                  </a:lnTo>
                  <a:lnTo>
                    <a:pt x="6192393" y="0"/>
                  </a:lnTo>
                  <a:close/>
                </a:path>
              </a:pathLst>
            </a:custGeom>
            <a:blipFill>
              <a:blip r:embed="rId3"/>
              <a:stretch>
                <a:fillRect l="-65918" r="-65919"/>
              </a:stretch>
            </a:blipFill>
          </p:spPr>
          <p:txBody>
            <a:bodyPr/>
            <a:lstStyle/>
            <a:p>
              <a:endParaRPr lang="en-US"/>
            </a:p>
          </p:txBody>
        </p:sp>
      </p:grpSp>
      <p:sp>
        <p:nvSpPr>
          <p:cNvPr id="6" name="Freeform 6"/>
          <p:cNvSpPr/>
          <p:nvPr/>
        </p:nvSpPr>
        <p:spPr>
          <a:xfrm>
            <a:off x="3439788" y="7547675"/>
            <a:ext cx="4607184" cy="3967560"/>
          </a:xfrm>
          <a:custGeom>
            <a:avLst/>
            <a:gdLst/>
            <a:ahLst/>
            <a:cxnLst/>
            <a:rect l="l" t="t" r="r" b="b"/>
            <a:pathLst>
              <a:path w="4607184" h="3967560">
                <a:moveTo>
                  <a:pt x="0" y="0"/>
                </a:moveTo>
                <a:lnTo>
                  <a:pt x="4607184" y="0"/>
                </a:lnTo>
                <a:lnTo>
                  <a:pt x="4607184" y="3967560"/>
                </a:lnTo>
                <a:lnTo>
                  <a:pt x="0" y="396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846698" y="-1922901"/>
            <a:ext cx="4278857" cy="6075471"/>
          </a:xfrm>
          <a:custGeom>
            <a:avLst/>
            <a:gdLst/>
            <a:ahLst/>
            <a:cxnLst/>
            <a:rect l="l" t="t" r="r" b="b"/>
            <a:pathLst>
              <a:path w="4278857" h="6075471">
                <a:moveTo>
                  <a:pt x="0" y="0"/>
                </a:moveTo>
                <a:lnTo>
                  <a:pt x="4278857" y="0"/>
                </a:lnTo>
                <a:lnTo>
                  <a:pt x="4278857" y="6075471"/>
                </a:lnTo>
                <a:lnTo>
                  <a:pt x="0" y="6075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3600297">
            <a:off x="2668462" y="8570233"/>
            <a:ext cx="5220576" cy="247977"/>
            <a:chOff x="0" y="0"/>
            <a:chExt cx="6960768" cy="330636"/>
          </a:xfrm>
        </p:grpSpPr>
        <p:sp>
          <p:nvSpPr>
            <p:cNvPr id="9" name="Freeform 9"/>
            <p:cNvSpPr/>
            <p:nvPr/>
          </p:nvSpPr>
          <p:spPr>
            <a:xfrm>
              <a:off x="0" y="0"/>
              <a:ext cx="6960743" cy="330581"/>
            </a:xfrm>
            <a:custGeom>
              <a:avLst/>
              <a:gdLst/>
              <a:ahLst/>
              <a:cxnLst/>
              <a:rect l="l" t="t" r="r" b="b"/>
              <a:pathLst>
                <a:path w="6960743" h="330581">
                  <a:moveTo>
                    <a:pt x="0" y="0"/>
                  </a:moveTo>
                  <a:lnTo>
                    <a:pt x="6960743" y="0"/>
                  </a:lnTo>
                  <a:lnTo>
                    <a:pt x="6960743" y="330581"/>
                  </a:lnTo>
                  <a:lnTo>
                    <a:pt x="0" y="330581"/>
                  </a:lnTo>
                  <a:lnTo>
                    <a:pt x="0" y="0"/>
                  </a:lnTo>
                  <a:close/>
                </a:path>
              </a:pathLst>
            </a:custGeom>
            <a:blipFill>
              <a:blip r:embed="rId8">
                <a:alphaModFix amt="47000"/>
              </a:blip>
              <a:stretch>
                <a:fillRect t="-1036" b="-1053"/>
              </a:stretch>
            </a:blipFill>
          </p:spPr>
          <p:txBody>
            <a:bodyPr/>
            <a:lstStyle/>
            <a:p>
              <a:endParaRPr lang="en-US"/>
            </a:p>
          </p:txBody>
        </p:sp>
      </p:grpSp>
      <p:grpSp>
        <p:nvGrpSpPr>
          <p:cNvPr id="10" name="Group 10"/>
          <p:cNvGrpSpPr/>
          <p:nvPr/>
        </p:nvGrpSpPr>
        <p:grpSpPr>
          <a:xfrm rot="-3600297">
            <a:off x="-1097169" y="6623261"/>
            <a:ext cx="11197501" cy="531881"/>
            <a:chOff x="0" y="0"/>
            <a:chExt cx="14930001" cy="709175"/>
          </a:xfrm>
        </p:grpSpPr>
        <p:sp>
          <p:nvSpPr>
            <p:cNvPr id="11" name="Freeform 11"/>
            <p:cNvSpPr/>
            <p:nvPr/>
          </p:nvSpPr>
          <p:spPr>
            <a:xfrm flipV="1">
              <a:off x="0" y="0"/>
              <a:ext cx="14929993" cy="709168"/>
            </a:xfrm>
            <a:custGeom>
              <a:avLst/>
              <a:gdLst/>
              <a:ahLst/>
              <a:cxnLst/>
              <a:rect l="l" t="t" r="r" b="b"/>
              <a:pathLst>
                <a:path w="14929993" h="709168">
                  <a:moveTo>
                    <a:pt x="0" y="709168"/>
                  </a:moveTo>
                  <a:lnTo>
                    <a:pt x="14929993" y="709168"/>
                  </a:lnTo>
                  <a:lnTo>
                    <a:pt x="14929993" y="0"/>
                  </a:lnTo>
                  <a:lnTo>
                    <a:pt x="0" y="0"/>
                  </a:lnTo>
                  <a:lnTo>
                    <a:pt x="0" y="709168"/>
                  </a:lnTo>
                  <a:close/>
                </a:path>
              </a:pathLst>
            </a:custGeom>
            <a:blipFill>
              <a:blip r:embed="rId8">
                <a:alphaModFix amt="47000"/>
              </a:blip>
              <a:stretch>
                <a:fillRect t="-1036" b="-1037"/>
              </a:stretch>
            </a:blipFill>
          </p:spPr>
          <p:txBody>
            <a:bodyPr/>
            <a:lstStyle/>
            <a:p>
              <a:endParaRPr lang="en-US"/>
            </a:p>
          </p:txBody>
        </p:sp>
      </p:grpSp>
      <p:sp>
        <p:nvSpPr>
          <p:cNvPr id="12" name="Freeform 12"/>
          <p:cNvSpPr/>
          <p:nvPr/>
        </p:nvSpPr>
        <p:spPr>
          <a:xfrm>
            <a:off x="1750029" y="3693971"/>
            <a:ext cx="6156017" cy="9791928"/>
          </a:xfrm>
          <a:custGeom>
            <a:avLst/>
            <a:gdLst/>
            <a:ahLst/>
            <a:cxnLst/>
            <a:rect l="l" t="t" r="r" b="b"/>
            <a:pathLst>
              <a:path w="6156017" h="9791928">
                <a:moveTo>
                  <a:pt x="0" y="0"/>
                </a:moveTo>
                <a:lnTo>
                  <a:pt x="6156017" y="0"/>
                </a:lnTo>
                <a:lnTo>
                  <a:pt x="6156017" y="9791928"/>
                </a:lnTo>
                <a:lnTo>
                  <a:pt x="0" y="979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3" name="Group 13"/>
          <p:cNvGrpSpPr/>
          <p:nvPr/>
        </p:nvGrpSpPr>
        <p:grpSpPr>
          <a:xfrm rot="-3600297">
            <a:off x="1227224" y="6970288"/>
            <a:ext cx="8655449" cy="411134"/>
            <a:chOff x="0" y="0"/>
            <a:chExt cx="11540599" cy="548179"/>
          </a:xfrm>
        </p:grpSpPr>
        <p:sp>
          <p:nvSpPr>
            <p:cNvPr id="14" name="Freeform 14"/>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8">
                <a:alphaModFix amt="47000"/>
              </a:blip>
              <a:stretch>
                <a:fillRect t="-1036" b="-1045"/>
              </a:stretch>
            </a:blipFill>
          </p:spPr>
          <p:txBody>
            <a:bodyPr/>
            <a:lstStyle/>
            <a:p>
              <a:endParaRPr lang="en-US"/>
            </a:p>
          </p:txBody>
        </p:sp>
      </p:grpSp>
      <p:sp>
        <p:nvSpPr>
          <p:cNvPr id="15" name="Freeform 15"/>
          <p:cNvSpPr/>
          <p:nvPr/>
        </p:nvSpPr>
        <p:spPr>
          <a:xfrm>
            <a:off x="1398805" y="2230400"/>
            <a:ext cx="6657692" cy="10653602"/>
          </a:xfrm>
          <a:custGeom>
            <a:avLst/>
            <a:gdLst/>
            <a:ahLst/>
            <a:cxnLst/>
            <a:rect l="l" t="t" r="r" b="b"/>
            <a:pathLst>
              <a:path w="6657692" h="10653602">
                <a:moveTo>
                  <a:pt x="0" y="0"/>
                </a:moveTo>
                <a:lnTo>
                  <a:pt x="6657691" y="0"/>
                </a:lnTo>
                <a:lnTo>
                  <a:pt x="6657691" y="10653602"/>
                </a:lnTo>
                <a:lnTo>
                  <a:pt x="0" y="106536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6472042" y="5923384"/>
            <a:ext cx="1177658" cy="970050"/>
          </a:xfrm>
          <a:custGeom>
            <a:avLst/>
            <a:gdLst/>
            <a:ahLst/>
            <a:cxnLst/>
            <a:rect l="l" t="t" r="r" b="b"/>
            <a:pathLst>
              <a:path w="1177658" h="970050">
                <a:moveTo>
                  <a:pt x="0" y="0"/>
                </a:moveTo>
                <a:lnTo>
                  <a:pt x="1177658" y="0"/>
                </a:lnTo>
                <a:lnTo>
                  <a:pt x="1177658" y="970050"/>
                </a:lnTo>
                <a:lnTo>
                  <a:pt x="0" y="9700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7" name="Group 17"/>
          <p:cNvGrpSpPr/>
          <p:nvPr/>
        </p:nvGrpSpPr>
        <p:grpSpPr>
          <a:xfrm>
            <a:off x="8057118" y="361441"/>
            <a:ext cx="9485531" cy="10977364"/>
            <a:chOff x="0" y="0"/>
            <a:chExt cx="12647375" cy="14636485"/>
          </a:xfrm>
        </p:grpSpPr>
        <p:sp>
          <p:nvSpPr>
            <p:cNvPr id="18" name="Freeform 18"/>
            <p:cNvSpPr/>
            <p:nvPr/>
          </p:nvSpPr>
          <p:spPr>
            <a:xfrm>
              <a:off x="0" y="0"/>
              <a:ext cx="12647375" cy="14636485"/>
            </a:xfrm>
            <a:custGeom>
              <a:avLst/>
              <a:gdLst/>
              <a:ahLst/>
              <a:cxnLst/>
              <a:rect l="l" t="t" r="r" b="b"/>
              <a:pathLst>
                <a:path w="12647375" h="14636485">
                  <a:moveTo>
                    <a:pt x="0" y="0"/>
                  </a:moveTo>
                  <a:lnTo>
                    <a:pt x="12647375" y="0"/>
                  </a:lnTo>
                  <a:lnTo>
                    <a:pt x="12647375" y="14636485"/>
                  </a:lnTo>
                  <a:lnTo>
                    <a:pt x="0" y="14636485"/>
                  </a:lnTo>
                  <a:close/>
                </a:path>
              </a:pathLst>
            </a:custGeom>
            <a:solidFill>
              <a:srgbClr val="000000">
                <a:alpha val="0"/>
              </a:srgbClr>
            </a:solidFill>
          </p:spPr>
          <p:txBody>
            <a:bodyPr/>
            <a:lstStyle/>
            <a:p>
              <a:endParaRPr lang="en-US"/>
            </a:p>
          </p:txBody>
        </p:sp>
        <p:sp>
          <p:nvSpPr>
            <p:cNvPr id="19" name="TextBox 19"/>
            <p:cNvSpPr txBox="1"/>
            <p:nvPr/>
          </p:nvSpPr>
          <p:spPr>
            <a:xfrm>
              <a:off x="0" y="-76200"/>
              <a:ext cx="12647375" cy="14712685"/>
            </a:xfrm>
            <a:prstGeom prst="rect">
              <a:avLst/>
            </a:prstGeom>
          </p:spPr>
          <p:txBody>
            <a:bodyPr lIns="0" tIns="0" rIns="0" bIns="0" rtlCol="0" anchor="t"/>
            <a:lstStyle/>
            <a:p>
              <a:pPr algn="l">
                <a:lnSpc>
                  <a:spcPts val="2592"/>
                </a:lnSpc>
              </a:pPr>
              <a:endParaRPr dirty="0"/>
            </a:p>
            <a:p>
              <a:pPr algn="ctr">
                <a:lnSpc>
                  <a:spcPts val="2592"/>
                </a:lnSpc>
              </a:pPr>
              <a:endParaRPr dirty="0"/>
            </a:p>
            <a:p>
              <a:pPr algn="ctr">
                <a:lnSpc>
                  <a:spcPts val="2592"/>
                </a:lnSpc>
              </a:pPr>
              <a:r>
                <a:rPr lang="en-US" sz="1800" b="1" dirty="0">
                  <a:solidFill>
                    <a:srgbClr val="F03611"/>
                  </a:solidFill>
                  <a:latin typeface="Poppins Bold"/>
                  <a:ea typeface="Poppins Bold"/>
                  <a:cs typeface="Poppins Bold"/>
                  <a:sym typeface="Poppins Bold"/>
                </a:rPr>
                <a:t>Stage Three</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The HUD consultant will contact the homeowner to schedule an initial site inspection. The consultant is in place to help the client navigate the renovation process. </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The consultant will review major &amp; repair type defects from the home inspection, FHA minimum property standards, the age of the roof, HVAC and water heater systems.</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The required repairs will vary for each home allowing for applicants to add “client request” to their work write up if the budget allows.  </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Each applicant is eligible for up to $50,000, including a 10% contingency for unforeseen issues and inspection fees.</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The work write up will be provided to the applicant to share with vetted Revert general contractors. The applicant is encouraged to submit (2) bid estimates to allow for a comparison of pricing. Ultimately the applicant will choose (1) general contractor to work with.</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The selected general contractor will submit their cost estimates to the Makeover Homes app separated into labor and materials.</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Makeover Homes consulting will create the Specification of Repairs (SOR) that must be signed by the applicant, general contractor, and the HUD consultant.</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The Specification of Repairs will serve as the road map for the applicant and general contractor. During the renovation, changes or unforeseen issues may arise. A change order must be submitted and approved by all parties before the work begins.</a:t>
              </a:r>
            </a:p>
            <a:p>
              <a:pPr marL="428235" lvl="2" indent="-142745" algn="l">
                <a:lnSpc>
                  <a:spcPts val="2701"/>
                </a:lnSpc>
                <a:buFont typeface="Arial"/>
                <a:buChar char="⚬"/>
              </a:pPr>
              <a:r>
                <a:rPr lang="en-US" sz="1600" b="1" dirty="0">
                  <a:solidFill>
                    <a:srgbClr val="5A3C0F"/>
                  </a:solidFill>
                  <a:latin typeface="Poppins Bold"/>
                  <a:ea typeface="Poppins Bold"/>
                  <a:cs typeface="Poppins Bold"/>
                  <a:sym typeface="Poppins Bold"/>
                </a:rPr>
                <a:t>After receiving the signed SOR, the mortgage lender, Revert staff, and real estate agents can begin coordinating a closing date.</a:t>
              </a:r>
            </a:p>
            <a:p>
              <a:pPr marL="428235" lvl="2" indent="-142745" algn="l">
                <a:lnSpc>
                  <a:spcPts val="2701"/>
                </a:lnSpc>
                <a:buFont typeface="Arial"/>
                <a:buChar char="⚬"/>
              </a:pPr>
              <a:r>
                <a:rPr lang="en-US" sz="1600" b="1" dirty="0">
                  <a:solidFill>
                    <a:srgbClr val="FF0000"/>
                  </a:solidFill>
                  <a:latin typeface="Poppins Bold"/>
                  <a:ea typeface="Poppins Bold"/>
                  <a:cs typeface="Poppins Bold"/>
                  <a:sym typeface="Poppins Bold"/>
                </a:rPr>
                <a:t>IMPORTANT NOTE </a:t>
              </a:r>
              <a:r>
                <a:rPr lang="en-US" sz="1600" b="1" dirty="0">
                  <a:solidFill>
                    <a:srgbClr val="5A3C0F"/>
                  </a:solidFill>
                  <a:latin typeface="Poppins Bold"/>
                  <a:ea typeface="Poppins Bold"/>
                  <a:cs typeface="Poppins Bold"/>
                  <a:sym typeface="Poppins Bold"/>
                </a:rPr>
                <a:t>– The REVERT staff must receive a completed SOR before closing. If the 1</a:t>
              </a:r>
              <a:r>
                <a:rPr lang="en-US" sz="1600" b="1" baseline="30000" dirty="0">
                  <a:solidFill>
                    <a:srgbClr val="5A3C0F"/>
                  </a:solidFill>
                  <a:latin typeface="Poppins Bold"/>
                  <a:ea typeface="Poppins Bold"/>
                  <a:cs typeface="Poppins Bold"/>
                  <a:sym typeface="Poppins Bold"/>
                </a:rPr>
                <a:t>st</a:t>
              </a:r>
              <a:r>
                <a:rPr lang="en-US" sz="1600" b="1" dirty="0">
                  <a:solidFill>
                    <a:srgbClr val="5A3C0F"/>
                  </a:solidFill>
                  <a:latin typeface="Poppins Bold"/>
                  <a:ea typeface="Poppins Bold"/>
                  <a:cs typeface="Poppins Bold"/>
                  <a:sym typeface="Poppins Bold"/>
                </a:rPr>
                <a:t> mortgage closes prior to signing the SOR it is no longer eligible for REVERT.</a:t>
              </a:r>
              <a:endParaRPr lang="en-US" sz="1600" b="1" dirty="0">
                <a:solidFill>
                  <a:srgbClr val="FF0000"/>
                </a:solidFill>
                <a:latin typeface="Poppins Bold"/>
                <a:ea typeface="Poppins Bold"/>
                <a:cs typeface="Poppins Bold"/>
                <a:sym typeface="Poppins Bold"/>
              </a:endParaRPr>
            </a:p>
            <a:p>
              <a:pPr marL="428235" lvl="2" indent="-142745" algn="l">
                <a:lnSpc>
                  <a:spcPts val="2701"/>
                </a:lnSpc>
              </a:pPr>
              <a:endParaRPr lang="en-US" sz="1600" b="1" dirty="0">
                <a:solidFill>
                  <a:srgbClr val="5A3C0F"/>
                </a:solidFill>
                <a:latin typeface="Poppins Bold"/>
                <a:ea typeface="Poppins Bold"/>
                <a:cs typeface="Poppins Bold"/>
                <a:sym typeface="Poppins Bold"/>
              </a:endParaRPr>
            </a:p>
            <a:p>
              <a:pPr marL="428235" lvl="2" indent="-142745" algn="l">
                <a:lnSpc>
                  <a:spcPts val="3027"/>
                </a:lnSpc>
              </a:pPr>
              <a:endParaRPr lang="en-US" sz="1600" b="1" dirty="0">
                <a:solidFill>
                  <a:srgbClr val="5A3C0F"/>
                </a:solidFill>
                <a:latin typeface="Poppins Bold"/>
                <a:ea typeface="Poppins Bold"/>
                <a:cs typeface="Poppins Bold"/>
                <a:sym typeface="Poppins Bold"/>
              </a:endParaRPr>
            </a:p>
            <a:p>
              <a:pPr marL="428235" lvl="2" indent="-142745" algn="l">
                <a:lnSpc>
                  <a:spcPts val="2592"/>
                </a:lnSpc>
              </a:pPr>
              <a:endParaRPr lang="en-US" sz="1600" b="1" dirty="0">
                <a:solidFill>
                  <a:srgbClr val="5A3C0F"/>
                </a:solidFill>
                <a:latin typeface="Poppins Bold"/>
                <a:ea typeface="Poppins Bold"/>
                <a:cs typeface="Poppins Bold"/>
                <a:sym typeface="Poppins Bold"/>
              </a:endParaRPr>
            </a:p>
            <a:p>
              <a:pPr marL="428235" lvl="2" indent="-142745" algn="l">
                <a:lnSpc>
                  <a:spcPts val="2592"/>
                </a:lnSpc>
              </a:pPr>
              <a:endParaRPr lang="en-US" sz="1600" b="1" dirty="0">
                <a:solidFill>
                  <a:srgbClr val="5A3C0F"/>
                </a:solidFill>
                <a:latin typeface="Poppins Bold"/>
                <a:ea typeface="Poppins Bold"/>
                <a:cs typeface="Poppins Bold"/>
                <a:sym typeface="Poppins Bold"/>
              </a:endParaRPr>
            </a:p>
            <a:p>
              <a:pPr marL="428235" lvl="2" indent="-142745" algn="l">
                <a:lnSpc>
                  <a:spcPts val="2592"/>
                </a:lnSpc>
              </a:pPr>
              <a:endParaRPr lang="en-US" sz="1600" b="1" dirty="0">
                <a:solidFill>
                  <a:srgbClr val="5A3C0F"/>
                </a:solidFill>
                <a:latin typeface="Poppins Bold"/>
                <a:ea typeface="Poppins Bold"/>
                <a:cs typeface="Poppins Bold"/>
                <a:sym typeface="Poppins Bold"/>
              </a:endParaRPr>
            </a:p>
            <a:p>
              <a:pPr marL="428235" lvl="2" indent="-142745" algn="l">
                <a:lnSpc>
                  <a:spcPts val="4000"/>
                </a:lnSpc>
              </a:pPr>
              <a:endParaRPr lang="en-US" sz="1600" b="1" dirty="0">
                <a:solidFill>
                  <a:srgbClr val="5A3C0F"/>
                </a:solidFill>
                <a:latin typeface="Poppins Bold"/>
                <a:ea typeface="Poppins Bold"/>
                <a:cs typeface="Poppins Bold"/>
                <a:sym typeface="Poppins Bold"/>
              </a:endParaRPr>
            </a:p>
            <a:p>
              <a:pPr marL="428235" lvl="2" indent="-142745" algn="l">
                <a:lnSpc>
                  <a:spcPts val="2592"/>
                </a:lnSpc>
              </a:pPr>
              <a:endParaRPr lang="en-US" sz="1600" b="1" dirty="0">
                <a:solidFill>
                  <a:srgbClr val="5A3C0F"/>
                </a:solidFill>
                <a:latin typeface="Poppins Bold"/>
                <a:ea typeface="Poppins Bold"/>
                <a:cs typeface="Poppins Bold"/>
                <a:sym typeface="Poppins Bol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6057756" cy="10481115"/>
            <a:chOff x="0" y="0"/>
            <a:chExt cx="21410341" cy="13974820"/>
          </a:xfrm>
        </p:grpSpPr>
        <p:sp>
          <p:nvSpPr>
            <p:cNvPr id="3" name="Freeform 3"/>
            <p:cNvSpPr/>
            <p:nvPr/>
          </p:nvSpPr>
          <p:spPr>
            <a:xfrm>
              <a:off x="0" y="0"/>
              <a:ext cx="21410295" cy="13974826"/>
            </a:xfrm>
            <a:custGeom>
              <a:avLst/>
              <a:gdLst/>
              <a:ahLst/>
              <a:cxnLst/>
              <a:rect l="l" t="t" r="r" b="b"/>
              <a:pathLst>
                <a:path w="21410295" h="13974826">
                  <a:moveTo>
                    <a:pt x="0" y="0"/>
                  </a:moveTo>
                  <a:lnTo>
                    <a:pt x="21410295" y="0"/>
                  </a:lnTo>
                  <a:lnTo>
                    <a:pt x="21410295" y="13974826"/>
                  </a:lnTo>
                  <a:lnTo>
                    <a:pt x="0" y="13974826"/>
                  </a:lnTo>
                  <a:lnTo>
                    <a:pt x="0" y="0"/>
                  </a:lnTo>
                  <a:close/>
                </a:path>
              </a:pathLst>
            </a:custGeom>
            <a:blipFill>
              <a:blip r:embed="rId2">
                <a:alphaModFix amt="65000"/>
              </a:blip>
              <a:stretch>
                <a:fillRect l="-13690" r="-13690"/>
              </a:stretch>
            </a:blipFill>
          </p:spPr>
          <p:txBody>
            <a:bodyPr/>
            <a:lstStyle/>
            <a:p>
              <a:endParaRPr lang="en-US"/>
            </a:p>
          </p:txBody>
        </p:sp>
      </p:grpSp>
      <p:grpSp>
        <p:nvGrpSpPr>
          <p:cNvPr id="4" name="Group 4"/>
          <p:cNvGrpSpPr/>
          <p:nvPr/>
        </p:nvGrpSpPr>
        <p:grpSpPr>
          <a:xfrm>
            <a:off x="11633147" y="0"/>
            <a:ext cx="6654828" cy="10285633"/>
            <a:chOff x="0" y="0"/>
            <a:chExt cx="8873104" cy="13714178"/>
          </a:xfrm>
        </p:grpSpPr>
        <p:sp>
          <p:nvSpPr>
            <p:cNvPr id="5" name="Freeform 5"/>
            <p:cNvSpPr/>
            <p:nvPr/>
          </p:nvSpPr>
          <p:spPr>
            <a:xfrm>
              <a:off x="0" y="0"/>
              <a:ext cx="8873109" cy="13714095"/>
            </a:xfrm>
            <a:custGeom>
              <a:avLst/>
              <a:gdLst/>
              <a:ahLst/>
              <a:cxnLst/>
              <a:rect l="l" t="t" r="r" b="b"/>
              <a:pathLst>
                <a:path w="8873109" h="13714095">
                  <a:moveTo>
                    <a:pt x="2680716" y="0"/>
                  </a:moveTo>
                  <a:lnTo>
                    <a:pt x="0" y="4608957"/>
                  </a:lnTo>
                  <a:lnTo>
                    <a:pt x="5336413" y="13714095"/>
                  </a:lnTo>
                  <a:lnTo>
                    <a:pt x="8873109" y="13714095"/>
                  </a:lnTo>
                  <a:lnTo>
                    <a:pt x="8873109" y="0"/>
                  </a:lnTo>
                  <a:close/>
                </a:path>
              </a:pathLst>
            </a:custGeom>
            <a:blipFill>
              <a:blip r:embed="rId3"/>
              <a:stretch>
                <a:fillRect l="-65919" r="-65919"/>
              </a:stretch>
            </a:blipFill>
          </p:spPr>
          <p:txBody>
            <a:bodyPr/>
            <a:lstStyle/>
            <a:p>
              <a:endParaRPr lang="en-US"/>
            </a:p>
          </p:txBody>
        </p:sp>
      </p:grpSp>
      <p:grpSp>
        <p:nvGrpSpPr>
          <p:cNvPr id="6" name="Group 6"/>
          <p:cNvGrpSpPr/>
          <p:nvPr/>
        </p:nvGrpSpPr>
        <p:grpSpPr>
          <a:xfrm rot="3532405">
            <a:off x="10760060" y="10489296"/>
            <a:ext cx="6972446" cy="331191"/>
            <a:chOff x="0" y="0"/>
            <a:chExt cx="9296595" cy="441588"/>
          </a:xfrm>
        </p:grpSpPr>
        <p:sp>
          <p:nvSpPr>
            <p:cNvPr id="7" name="Freeform 7"/>
            <p:cNvSpPr/>
            <p:nvPr/>
          </p:nvSpPr>
          <p:spPr>
            <a:xfrm>
              <a:off x="0" y="0"/>
              <a:ext cx="9296654" cy="441579"/>
            </a:xfrm>
            <a:custGeom>
              <a:avLst/>
              <a:gdLst/>
              <a:ahLst/>
              <a:cxnLst/>
              <a:rect l="l" t="t" r="r" b="b"/>
              <a:pathLst>
                <a:path w="9296654" h="441579">
                  <a:moveTo>
                    <a:pt x="0" y="0"/>
                  </a:moveTo>
                  <a:lnTo>
                    <a:pt x="9296654" y="0"/>
                  </a:lnTo>
                  <a:lnTo>
                    <a:pt x="9296654" y="441579"/>
                  </a:lnTo>
                  <a:lnTo>
                    <a:pt x="0" y="441579"/>
                  </a:lnTo>
                  <a:lnTo>
                    <a:pt x="0" y="0"/>
                  </a:lnTo>
                  <a:close/>
                </a:path>
              </a:pathLst>
            </a:custGeom>
            <a:blipFill>
              <a:blip r:embed="rId4">
                <a:alphaModFix amt="46000"/>
              </a:blip>
              <a:stretch>
                <a:fillRect t="-1036" b="-1038"/>
              </a:stretch>
            </a:blipFill>
          </p:spPr>
          <p:txBody>
            <a:bodyPr/>
            <a:lstStyle/>
            <a:p>
              <a:endParaRPr lang="en-US"/>
            </a:p>
          </p:txBody>
        </p:sp>
      </p:grpSp>
      <p:sp>
        <p:nvSpPr>
          <p:cNvPr id="8" name="Freeform 8"/>
          <p:cNvSpPr/>
          <p:nvPr/>
        </p:nvSpPr>
        <p:spPr>
          <a:xfrm>
            <a:off x="10533912" y="3694649"/>
            <a:ext cx="6404189" cy="10201121"/>
          </a:xfrm>
          <a:custGeom>
            <a:avLst/>
            <a:gdLst/>
            <a:ahLst/>
            <a:cxnLst/>
            <a:rect l="l" t="t" r="r" b="b"/>
            <a:pathLst>
              <a:path w="6404189" h="10201121">
                <a:moveTo>
                  <a:pt x="0" y="0"/>
                </a:moveTo>
                <a:lnTo>
                  <a:pt x="6404190" y="0"/>
                </a:lnTo>
                <a:lnTo>
                  <a:pt x="6404190" y="10201121"/>
                </a:lnTo>
                <a:lnTo>
                  <a:pt x="0" y="10201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0374469" y="-1458481"/>
            <a:ext cx="3784374" cy="5442633"/>
          </a:xfrm>
          <a:custGeom>
            <a:avLst/>
            <a:gdLst/>
            <a:ahLst/>
            <a:cxnLst/>
            <a:rect l="l" t="t" r="r" b="b"/>
            <a:pathLst>
              <a:path w="3784374" h="5442633">
                <a:moveTo>
                  <a:pt x="0" y="0"/>
                </a:moveTo>
                <a:lnTo>
                  <a:pt x="3784374" y="0"/>
                </a:lnTo>
                <a:lnTo>
                  <a:pt x="3784374" y="5442633"/>
                </a:lnTo>
                <a:lnTo>
                  <a:pt x="0" y="54426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0" name="Group 10"/>
          <p:cNvGrpSpPr/>
          <p:nvPr/>
        </p:nvGrpSpPr>
        <p:grpSpPr>
          <a:xfrm rot="3532405">
            <a:off x="8667402" y="7299996"/>
            <a:ext cx="8655449" cy="411134"/>
            <a:chOff x="0" y="0"/>
            <a:chExt cx="11540599" cy="548179"/>
          </a:xfrm>
        </p:grpSpPr>
        <p:sp>
          <p:nvSpPr>
            <p:cNvPr id="11" name="Freeform 11"/>
            <p:cNvSpPr/>
            <p:nvPr/>
          </p:nvSpPr>
          <p:spPr>
            <a:xfrm>
              <a:off x="0" y="0"/>
              <a:ext cx="11540617" cy="548132"/>
            </a:xfrm>
            <a:custGeom>
              <a:avLst/>
              <a:gdLst/>
              <a:ahLst/>
              <a:cxnLst/>
              <a:rect l="l" t="t" r="r" b="b"/>
              <a:pathLst>
                <a:path w="11540617" h="548132">
                  <a:moveTo>
                    <a:pt x="0" y="0"/>
                  </a:moveTo>
                  <a:lnTo>
                    <a:pt x="11540617" y="0"/>
                  </a:lnTo>
                  <a:lnTo>
                    <a:pt x="11540617" y="548132"/>
                  </a:lnTo>
                  <a:lnTo>
                    <a:pt x="0" y="548132"/>
                  </a:lnTo>
                  <a:lnTo>
                    <a:pt x="0" y="0"/>
                  </a:lnTo>
                  <a:close/>
                </a:path>
              </a:pathLst>
            </a:custGeom>
            <a:blipFill>
              <a:blip r:embed="rId4">
                <a:alphaModFix amt="46000"/>
              </a:blip>
              <a:stretch>
                <a:fillRect t="-1036" b="-1045"/>
              </a:stretch>
            </a:blipFill>
          </p:spPr>
          <p:txBody>
            <a:bodyPr/>
            <a:lstStyle/>
            <a:p>
              <a:endParaRPr lang="en-US"/>
            </a:p>
          </p:txBody>
        </p:sp>
      </p:grpSp>
      <p:grpSp>
        <p:nvGrpSpPr>
          <p:cNvPr id="12" name="Group 12"/>
          <p:cNvGrpSpPr/>
          <p:nvPr/>
        </p:nvGrpSpPr>
        <p:grpSpPr>
          <a:xfrm rot="3532405">
            <a:off x="8589686" y="6438867"/>
            <a:ext cx="10208435" cy="484901"/>
            <a:chOff x="0" y="0"/>
            <a:chExt cx="13611247" cy="646535"/>
          </a:xfrm>
        </p:grpSpPr>
        <p:sp>
          <p:nvSpPr>
            <p:cNvPr id="13" name="Freeform 13"/>
            <p:cNvSpPr/>
            <p:nvPr/>
          </p:nvSpPr>
          <p:spPr>
            <a:xfrm flipH="1" flipV="1">
              <a:off x="0" y="0"/>
              <a:ext cx="13611225" cy="646557"/>
            </a:xfrm>
            <a:custGeom>
              <a:avLst/>
              <a:gdLst/>
              <a:ahLst/>
              <a:cxnLst/>
              <a:rect l="l" t="t" r="r" b="b"/>
              <a:pathLst>
                <a:path w="13611225" h="646557">
                  <a:moveTo>
                    <a:pt x="13611225" y="646557"/>
                  </a:moveTo>
                  <a:lnTo>
                    <a:pt x="0" y="646557"/>
                  </a:lnTo>
                  <a:lnTo>
                    <a:pt x="0" y="0"/>
                  </a:lnTo>
                  <a:lnTo>
                    <a:pt x="13611225" y="0"/>
                  </a:lnTo>
                  <a:lnTo>
                    <a:pt x="13611225" y="646557"/>
                  </a:lnTo>
                  <a:close/>
                </a:path>
              </a:pathLst>
            </a:custGeom>
            <a:blipFill>
              <a:blip r:embed="rId4">
                <a:alphaModFix amt="46000"/>
              </a:blip>
              <a:stretch>
                <a:fillRect t="-1036" b="-1033"/>
              </a:stretch>
            </a:blipFill>
          </p:spPr>
          <p:txBody>
            <a:bodyPr/>
            <a:lstStyle/>
            <a:p>
              <a:endParaRPr lang="en-US"/>
            </a:p>
          </p:txBody>
        </p:sp>
      </p:grpSp>
      <p:sp>
        <p:nvSpPr>
          <p:cNvPr id="14" name="Freeform 14"/>
          <p:cNvSpPr/>
          <p:nvPr/>
        </p:nvSpPr>
        <p:spPr>
          <a:xfrm>
            <a:off x="10338059" y="2353088"/>
            <a:ext cx="6353946" cy="10115368"/>
          </a:xfrm>
          <a:custGeom>
            <a:avLst/>
            <a:gdLst/>
            <a:ahLst/>
            <a:cxnLst/>
            <a:rect l="l" t="t" r="r" b="b"/>
            <a:pathLst>
              <a:path w="6353946" h="10115368">
                <a:moveTo>
                  <a:pt x="0" y="0"/>
                </a:moveTo>
                <a:lnTo>
                  <a:pt x="6353946" y="0"/>
                </a:lnTo>
                <a:lnTo>
                  <a:pt x="6353946" y="10115369"/>
                </a:lnTo>
                <a:lnTo>
                  <a:pt x="0" y="101153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5" name="Group 15"/>
          <p:cNvGrpSpPr/>
          <p:nvPr/>
        </p:nvGrpSpPr>
        <p:grpSpPr>
          <a:xfrm>
            <a:off x="884226" y="3200334"/>
            <a:ext cx="9649687" cy="6681316"/>
            <a:chOff x="0" y="0"/>
            <a:chExt cx="12866249" cy="8908421"/>
          </a:xfrm>
        </p:grpSpPr>
        <p:sp>
          <p:nvSpPr>
            <p:cNvPr id="16" name="Freeform 16"/>
            <p:cNvSpPr/>
            <p:nvPr/>
          </p:nvSpPr>
          <p:spPr>
            <a:xfrm>
              <a:off x="0" y="0"/>
              <a:ext cx="12866250" cy="8908421"/>
            </a:xfrm>
            <a:custGeom>
              <a:avLst/>
              <a:gdLst/>
              <a:ahLst/>
              <a:cxnLst/>
              <a:rect l="l" t="t" r="r" b="b"/>
              <a:pathLst>
                <a:path w="12866250" h="8908421">
                  <a:moveTo>
                    <a:pt x="0" y="0"/>
                  </a:moveTo>
                  <a:lnTo>
                    <a:pt x="12866250" y="0"/>
                  </a:lnTo>
                  <a:lnTo>
                    <a:pt x="12866250" y="8908421"/>
                  </a:lnTo>
                  <a:lnTo>
                    <a:pt x="0" y="8908421"/>
                  </a:lnTo>
                  <a:close/>
                </a:path>
              </a:pathLst>
            </a:custGeom>
            <a:solidFill>
              <a:srgbClr val="000000">
                <a:alpha val="0"/>
              </a:srgbClr>
            </a:solidFill>
          </p:spPr>
          <p:txBody>
            <a:bodyPr/>
            <a:lstStyle/>
            <a:p>
              <a:endParaRPr lang="en-US"/>
            </a:p>
          </p:txBody>
        </p:sp>
        <p:sp>
          <p:nvSpPr>
            <p:cNvPr id="17" name="TextBox 17"/>
            <p:cNvSpPr txBox="1"/>
            <p:nvPr/>
          </p:nvSpPr>
          <p:spPr>
            <a:xfrm>
              <a:off x="0" y="-95250"/>
              <a:ext cx="12866249" cy="9003671"/>
            </a:xfrm>
            <a:prstGeom prst="rect">
              <a:avLst/>
            </a:prstGeom>
          </p:spPr>
          <p:txBody>
            <a:bodyPr lIns="0" tIns="0" rIns="0" bIns="0" rtlCol="0" anchor="t"/>
            <a:lstStyle/>
            <a:p>
              <a:pPr algn="just">
                <a:lnSpc>
                  <a:spcPts val="2732"/>
                </a:lnSpc>
              </a:pPr>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Revert funds can only be used for renovation, improvements, and/or construction funds of a new home purchase</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Revert funds cannot be applied toward a property that the applicant currently owns</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Applicant must be a resident of Jefferson County</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Applicant cannot currently own a home</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Applicant or someone in their direct family lineage must have previously resided in a Louisville Metro redlined area sometime between 1937-1968</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Applicant’s current income must be within 300% of Federal Poverty Guidelines</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The Revert funds are a soft 2ⁿᵈ mortgage, forgivable after 15 years if the owner occupies the home. If the owner does not follow the program guidelines the funds can be recaptured.</a:t>
              </a:r>
              <a:r>
                <a:rPr lang="en-US" sz="1608">
                  <a:solidFill>
                    <a:srgbClr val="5A3C0F"/>
                  </a:solidFill>
                  <a:latin typeface="Poppins"/>
                  <a:ea typeface="Poppins"/>
                  <a:cs typeface="Poppins"/>
                  <a:sym typeface="Poppins"/>
                </a:rPr>
                <a:t> </a:t>
              </a:r>
            </a:p>
            <a:p>
              <a:pPr marL="367663" lvl="2" indent="-122554" algn="just">
                <a:lnSpc>
                  <a:spcPts val="1945"/>
                </a:lnSpc>
              </a:pPr>
              <a:endParaRPr lang="en-US" sz="1608">
                <a:solidFill>
                  <a:srgbClr val="5A3C0F"/>
                </a:solidFill>
                <a:latin typeface="Poppins"/>
                <a:ea typeface="Poppins"/>
                <a:cs typeface="Poppins"/>
                <a:sym typeface="Poppins"/>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Applicant must provide HUD-certified Home Buyer Education certificate </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Applicant must provide a pre-approval from a mortgage or a banking institution </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The</a:t>
              </a:r>
              <a:r>
                <a:rPr lang="en-US" sz="1608">
                  <a:solidFill>
                    <a:srgbClr val="5A3C0F"/>
                  </a:solidFill>
                  <a:latin typeface="Poppins"/>
                  <a:ea typeface="Poppins"/>
                  <a:cs typeface="Poppins"/>
                  <a:sym typeface="Poppins"/>
                </a:rPr>
                <a:t> </a:t>
              </a:r>
              <a:r>
                <a:rPr lang="en-US" sz="1608" b="1">
                  <a:solidFill>
                    <a:srgbClr val="5A3C0F"/>
                  </a:solidFill>
                  <a:latin typeface="Poppins Bold"/>
                  <a:ea typeface="Poppins Bold"/>
                  <a:cs typeface="Poppins Bold"/>
                  <a:sym typeface="Poppins Bold"/>
                </a:rPr>
                <a:t>purchase contract must list intentions to utilize Revert funds in the provision section </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a:p>
              <a:pPr marL="367663" lvl="2" indent="-122554" algn="just">
                <a:lnSpc>
                  <a:spcPts val="1945"/>
                </a:lnSpc>
                <a:buFont typeface="Arial"/>
                <a:buChar char="⚬"/>
              </a:pPr>
              <a:r>
                <a:rPr lang="en-US" sz="1608" b="1">
                  <a:solidFill>
                    <a:srgbClr val="5A3C0F"/>
                  </a:solidFill>
                  <a:latin typeface="Poppins Bold"/>
                  <a:ea typeface="Poppins Bold"/>
                  <a:cs typeface="Poppins Bold"/>
                  <a:sym typeface="Poppins Bold"/>
                </a:rPr>
                <a:t>Allow at least 21 days for due diligence-inspection period on purchase contracts </a:t>
              </a:r>
            </a:p>
            <a:p>
              <a:pPr marL="367663" lvl="2" indent="-122554" algn="just">
                <a:lnSpc>
                  <a:spcPts val="1945"/>
                </a:lnSpc>
              </a:pPr>
              <a:endParaRPr lang="en-US" sz="1608" b="1">
                <a:solidFill>
                  <a:srgbClr val="5A3C0F"/>
                </a:solidFill>
                <a:latin typeface="Poppins Bold"/>
                <a:ea typeface="Poppins Bold"/>
                <a:cs typeface="Poppins Bold"/>
                <a:sym typeface="Poppins Bold"/>
              </a:endParaRPr>
            </a:p>
          </p:txBody>
        </p:sp>
      </p:grpSp>
      <p:grpSp>
        <p:nvGrpSpPr>
          <p:cNvPr id="18" name="Group 18"/>
          <p:cNvGrpSpPr/>
          <p:nvPr/>
        </p:nvGrpSpPr>
        <p:grpSpPr>
          <a:xfrm>
            <a:off x="288165" y="2530095"/>
            <a:ext cx="10406549" cy="535051"/>
            <a:chOff x="0" y="0"/>
            <a:chExt cx="13875399" cy="713401"/>
          </a:xfrm>
        </p:grpSpPr>
        <p:sp>
          <p:nvSpPr>
            <p:cNvPr id="19" name="Freeform 19"/>
            <p:cNvSpPr/>
            <p:nvPr/>
          </p:nvSpPr>
          <p:spPr>
            <a:xfrm>
              <a:off x="0" y="0"/>
              <a:ext cx="13875398" cy="713401"/>
            </a:xfrm>
            <a:custGeom>
              <a:avLst/>
              <a:gdLst/>
              <a:ahLst/>
              <a:cxnLst/>
              <a:rect l="l" t="t" r="r" b="b"/>
              <a:pathLst>
                <a:path w="13875398" h="713401">
                  <a:moveTo>
                    <a:pt x="0" y="0"/>
                  </a:moveTo>
                  <a:lnTo>
                    <a:pt x="13875398" y="0"/>
                  </a:lnTo>
                  <a:lnTo>
                    <a:pt x="13875398" y="713401"/>
                  </a:lnTo>
                  <a:lnTo>
                    <a:pt x="0" y="713401"/>
                  </a:lnTo>
                  <a:close/>
                </a:path>
              </a:pathLst>
            </a:custGeom>
            <a:solidFill>
              <a:srgbClr val="000000">
                <a:alpha val="0"/>
              </a:srgbClr>
            </a:solidFill>
          </p:spPr>
          <p:txBody>
            <a:bodyPr/>
            <a:lstStyle/>
            <a:p>
              <a:endParaRPr lang="en-US"/>
            </a:p>
          </p:txBody>
        </p:sp>
        <p:sp>
          <p:nvSpPr>
            <p:cNvPr id="20" name="TextBox 20"/>
            <p:cNvSpPr txBox="1"/>
            <p:nvPr/>
          </p:nvSpPr>
          <p:spPr>
            <a:xfrm>
              <a:off x="0" y="-19050"/>
              <a:ext cx="13875399" cy="732451"/>
            </a:xfrm>
            <a:prstGeom prst="rect">
              <a:avLst/>
            </a:prstGeom>
          </p:spPr>
          <p:txBody>
            <a:bodyPr lIns="0" tIns="0" rIns="0" bIns="0" rtlCol="0" anchor="t"/>
            <a:lstStyle/>
            <a:p>
              <a:pPr algn="ctr">
                <a:lnSpc>
                  <a:spcPts val="3841"/>
                </a:lnSpc>
              </a:pPr>
              <a:r>
                <a:rPr lang="en-US" sz="3400" b="1" spc="-102">
                  <a:solidFill>
                    <a:srgbClr val="F03611"/>
                  </a:solidFill>
                  <a:latin typeface="Poppins Bold"/>
                  <a:ea typeface="Poppins Bold"/>
                  <a:cs typeface="Poppins Bold"/>
                  <a:sym typeface="Poppins Bold"/>
                </a:rPr>
                <a:t>REVERT Program Guidelines to Remember</a:t>
              </a:r>
            </a:p>
          </p:txBody>
        </p:sp>
      </p:grpSp>
      <p:grpSp>
        <p:nvGrpSpPr>
          <p:cNvPr id="21" name="Group 21"/>
          <p:cNvGrpSpPr/>
          <p:nvPr/>
        </p:nvGrpSpPr>
        <p:grpSpPr>
          <a:xfrm>
            <a:off x="3618160" y="484280"/>
            <a:ext cx="3746558" cy="2322866"/>
            <a:chOff x="0" y="0"/>
            <a:chExt cx="4995411" cy="3097155"/>
          </a:xfrm>
        </p:grpSpPr>
        <p:sp>
          <p:nvSpPr>
            <p:cNvPr id="22" name="Freeform 22"/>
            <p:cNvSpPr/>
            <p:nvPr/>
          </p:nvSpPr>
          <p:spPr>
            <a:xfrm>
              <a:off x="0" y="0"/>
              <a:ext cx="4995418" cy="3097149"/>
            </a:xfrm>
            <a:custGeom>
              <a:avLst/>
              <a:gdLst/>
              <a:ahLst/>
              <a:cxnLst/>
              <a:rect l="l" t="t" r="r" b="b"/>
              <a:pathLst>
                <a:path w="4995418" h="3097149">
                  <a:moveTo>
                    <a:pt x="0" y="0"/>
                  </a:moveTo>
                  <a:lnTo>
                    <a:pt x="4995418" y="0"/>
                  </a:lnTo>
                  <a:lnTo>
                    <a:pt x="4995418" y="3097149"/>
                  </a:lnTo>
                  <a:lnTo>
                    <a:pt x="0" y="3097149"/>
                  </a:lnTo>
                  <a:lnTo>
                    <a:pt x="0" y="0"/>
                  </a:lnTo>
                  <a:close/>
                </a:path>
              </a:pathLst>
            </a:custGeom>
            <a:blipFill>
              <a:blip r:embed="rId11"/>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1633</Words>
  <Application>Microsoft Office PowerPoint</Application>
  <PresentationFormat>Custom</PresentationFormat>
  <Paragraphs>127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Poppins Medium</vt:lpstr>
      <vt:lpstr>Arial</vt:lpstr>
      <vt:lpstr>Poppins</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One The applicant must complete an application using our online portal at https://portal.neighborlysoftware.com/LOUTRUSTFUND/Participant The applicant must list all members of their household income if applicable, and provide supporting income</dc:title>
  <cp:lastModifiedBy>Richard Ballard</cp:lastModifiedBy>
  <cp:revision>1</cp:revision>
  <dcterms:created xsi:type="dcterms:W3CDTF">2006-08-16T00:00:00Z</dcterms:created>
  <dcterms:modified xsi:type="dcterms:W3CDTF">2025-05-28T16:59:53Z</dcterms:modified>
  <dc:identifier>DAGi1BEXtZ8</dc:identifier>
</cp:coreProperties>
</file>